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9" r:id="rId4"/>
    <p:sldMasterId id="2147483681" r:id="rId5"/>
  </p:sldMasterIdLst>
  <p:notesMasterIdLst>
    <p:notesMasterId r:id="rId52"/>
  </p:notesMasterIdLst>
  <p:handoutMasterIdLst>
    <p:handoutMasterId r:id="rId53"/>
  </p:handoutMasterIdLst>
  <p:sldIdLst>
    <p:sldId id="258" r:id="rId6"/>
    <p:sldId id="312" r:id="rId7"/>
    <p:sldId id="259" r:id="rId8"/>
    <p:sldId id="288" r:id="rId9"/>
    <p:sldId id="290" r:id="rId10"/>
    <p:sldId id="304" r:id="rId11"/>
    <p:sldId id="310" r:id="rId12"/>
    <p:sldId id="297" r:id="rId13"/>
    <p:sldId id="299" r:id="rId14"/>
    <p:sldId id="305" r:id="rId15"/>
    <p:sldId id="307" r:id="rId16"/>
    <p:sldId id="308" r:id="rId17"/>
    <p:sldId id="306" r:id="rId18"/>
    <p:sldId id="260" r:id="rId19"/>
    <p:sldId id="293" r:id="rId20"/>
    <p:sldId id="262" r:id="rId21"/>
    <p:sldId id="264" r:id="rId22"/>
    <p:sldId id="261" r:id="rId23"/>
    <p:sldId id="294" r:id="rId24"/>
    <p:sldId id="263" r:id="rId25"/>
    <p:sldId id="265" r:id="rId26"/>
    <p:sldId id="266" r:id="rId27"/>
    <p:sldId id="267" r:id="rId28"/>
    <p:sldId id="296" r:id="rId29"/>
    <p:sldId id="287" r:id="rId30"/>
    <p:sldId id="286" r:id="rId31"/>
    <p:sldId id="315" r:id="rId32"/>
    <p:sldId id="280" r:id="rId33"/>
    <p:sldId id="282" r:id="rId34"/>
    <p:sldId id="283" r:id="rId35"/>
    <p:sldId id="284" r:id="rId36"/>
    <p:sldId id="269" r:id="rId37"/>
    <p:sldId id="291" r:id="rId38"/>
    <p:sldId id="285" r:id="rId39"/>
    <p:sldId id="314" r:id="rId40"/>
    <p:sldId id="272" r:id="rId41"/>
    <p:sldId id="318" r:id="rId42"/>
    <p:sldId id="316" r:id="rId43"/>
    <p:sldId id="317" r:id="rId44"/>
    <p:sldId id="295" r:id="rId45"/>
    <p:sldId id="275" r:id="rId46"/>
    <p:sldId id="276" r:id="rId47"/>
    <p:sldId id="277" r:id="rId48"/>
    <p:sldId id="292" r:id="rId49"/>
    <p:sldId id="278" r:id="rId50"/>
    <p:sldId id="279" r:id="rId5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D649B-8EC9-416A-A25F-4A01522379B1}" v="38" dt="2024-04-29T23:50:38.715"/>
    <p1510:client id="{A88CA1D8-DF2A-4380-805F-A2074D865762}" v="17" dt="2024-04-30T04:29:12.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60"/>
  </p:normalViewPr>
  <p:slideViewPr>
    <p:cSldViewPr snapToGrid="0">
      <p:cViewPr>
        <p:scale>
          <a:sx n="80" d="100"/>
          <a:sy n="80" d="100"/>
        </p:scale>
        <p:origin x="1476" y="768"/>
      </p:cViewPr>
      <p:guideLst/>
    </p:cSldViewPr>
  </p:slideViewPr>
  <p:notesTextViewPr>
    <p:cViewPr>
      <p:scale>
        <a:sx n="1" d="1"/>
        <a:sy n="1" d="1"/>
      </p:scale>
      <p:origin x="0" y="0"/>
    </p:cViewPr>
  </p:notesTextViewPr>
  <p:notesViewPr>
    <p:cSldViewPr snapToGrid="0">
      <p:cViewPr varScale="1">
        <p:scale>
          <a:sx n="89" d="100"/>
          <a:sy n="89" d="100"/>
        </p:scale>
        <p:origin x="371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C30735-CD10-48B0-B5F5-25AF8897D679}" type="datetimeFigureOut">
              <a:rPr lang="en-AU" smtClean="0"/>
              <a:t>30/04/2024</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6B5DDE1-0A2E-4539-9890-FC0538CE8410}" type="slidenum">
              <a:rPr lang="en-AU" smtClean="0"/>
              <a:t>‹#›</a:t>
            </a:fld>
            <a:endParaRPr lang="en-AU"/>
          </a:p>
        </p:txBody>
      </p:sp>
    </p:spTree>
    <p:extLst>
      <p:ext uri="{BB962C8B-B14F-4D97-AF65-F5344CB8AC3E}">
        <p14:creationId xmlns:p14="http://schemas.microsoft.com/office/powerpoint/2010/main" val="115169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1FA969-4396-430F-8C01-496E235F91E3}" type="datetimeFigureOut">
              <a:rPr lang="en-AU" smtClean="0"/>
              <a:t>30/04/2024</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4B429A-2941-441A-88F8-4FFA74629606}" type="slidenum">
              <a:rPr lang="en-AU" smtClean="0"/>
              <a:t>‹#›</a:t>
            </a:fld>
            <a:endParaRPr lang="en-AU"/>
          </a:p>
        </p:txBody>
      </p:sp>
    </p:spTree>
    <p:extLst>
      <p:ext uri="{BB962C8B-B14F-4D97-AF65-F5344CB8AC3E}">
        <p14:creationId xmlns:p14="http://schemas.microsoft.com/office/powerpoint/2010/main" val="94451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217420-BD28-4FC3-87D9-E3E70E0D6A38}" type="slidenum">
              <a:rPr lang="en-AU" smtClean="0"/>
              <a:t>2</a:t>
            </a:fld>
            <a:endParaRPr lang="en-AU"/>
          </a:p>
        </p:txBody>
      </p:sp>
    </p:spTree>
    <p:extLst>
      <p:ext uri="{BB962C8B-B14F-4D97-AF65-F5344CB8AC3E}">
        <p14:creationId xmlns:p14="http://schemas.microsoft.com/office/powerpoint/2010/main" val="195319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70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7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15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16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07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1525" y="3955132"/>
            <a:ext cx="10534650" cy="1752600"/>
          </a:xfrm>
          <a:prstGeom prst="rect">
            <a:avLst/>
          </a:prstGeo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2" name="Text Placeholder 21"/>
          <p:cNvSpPr>
            <a:spLocks noGrp="1"/>
          </p:cNvSpPr>
          <p:nvPr>
            <p:ph type="body" sz="quarter" idx="13"/>
          </p:nvPr>
        </p:nvSpPr>
        <p:spPr>
          <a:xfrm>
            <a:off x="770645" y="2971428"/>
            <a:ext cx="10547713" cy="576014"/>
          </a:xfrm>
          <a:prstGeom prst="rect">
            <a:avLst/>
          </a:prstGeom>
        </p:spPr>
        <p:txBody>
          <a:bodyPr/>
          <a:lstStyle>
            <a:lvl1pPr marL="0" indent="0">
              <a:buNone/>
              <a:defRPr b="1">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399552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66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3043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406901"/>
            <a:ext cx="10972800" cy="1362075"/>
          </a:xfrm>
        </p:spPr>
        <p:txBody>
          <a:bodyPr anchor="t">
            <a:normAutofit/>
          </a:bodyPr>
          <a:lstStyle>
            <a:lvl1pPr algn="l">
              <a:defRPr sz="2400" b="1" cap="all">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609600" y="2906713"/>
            <a:ext cx="109728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5813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82186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97600" y="1600201"/>
            <a:ext cx="5384800" cy="482186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579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600" y="1600199"/>
            <a:ext cx="5386917" cy="57467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7"/>
            <a:ext cx="5386917" cy="42471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600199"/>
            <a:ext cx="5389033" cy="57467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6"/>
            <a:ext cx="5389033" cy="42471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328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199"/>
            <a:ext cx="6815667" cy="482186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1" y="1600191"/>
            <a:ext cx="4011084" cy="48216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4875357" y="236192"/>
            <a:ext cx="6693252" cy="672529"/>
          </a:xfrm>
        </p:spPr>
        <p:txBody>
          <a:bodyPr/>
          <a:lstStyle/>
          <a:p>
            <a:r>
              <a:rPr lang="en-US"/>
              <a:t>Click to edit Master title style</a:t>
            </a:r>
            <a:endParaRPr lang="en-AU"/>
          </a:p>
        </p:txBody>
      </p:sp>
    </p:spTree>
    <p:extLst>
      <p:ext uri="{BB962C8B-B14F-4D97-AF65-F5344CB8AC3E}">
        <p14:creationId xmlns:p14="http://schemas.microsoft.com/office/powerpoint/2010/main" val="360972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82186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1" y="1600188"/>
            <a:ext cx="4011084" cy="48218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4875357" y="236192"/>
            <a:ext cx="6693252" cy="672529"/>
          </a:xfrm>
        </p:spPr>
        <p:txBody>
          <a:bodyPr/>
          <a:lstStyle/>
          <a:p>
            <a:r>
              <a:rPr lang="en-US"/>
              <a:t>Click to edit Master title style</a:t>
            </a:r>
            <a:endParaRPr lang="en-AU"/>
          </a:p>
        </p:txBody>
      </p:sp>
    </p:spTree>
    <p:extLst>
      <p:ext uri="{BB962C8B-B14F-4D97-AF65-F5344CB8AC3E}">
        <p14:creationId xmlns:p14="http://schemas.microsoft.com/office/powerpoint/2010/main" val="418365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875357" y="236192"/>
            <a:ext cx="6693252" cy="672529"/>
          </a:xfrm>
        </p:spPr>
        <p:txBody>
          <a:bodyPr/>
          <a:lstStyle/>
          <a:p>
            <a:r>
              <a:rPr lang="en-US"/>
              <a:t>Click to edit Master title style</a:t>
            </a:r>
            <a:endParaRPr lang="en-AU" dirty="0"/>
          </a:p>
        </p:txBody>
      </p:sp>
      <p:sp>
        <p:nvSpPr>
          <p:cNvPr id="9" name="Picture Placeholder 2"/>
          <p:cNvSpPr>
            <a:spLocks noGrp="1"/>
          </p:cNvSpPr>
          <p:nvPr>
            <p:ph type="pic" idx="1"/>
          </p:nvPr>
        </p:nvSpPr>
        <p:spPr>
          <a:xfrm>
            <a:off x="609601" y="1600200"/>
            <a:ext cx="10959008" cy="34578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10" name="Text Placeholder 3"/>
          <p:cNvSpPr>
            <a:spLocks noGrp="1"/>
          </p:cNvSpPr>
          <p:nvPr>
            <p:ph type="body" sz="half" idx="2"/>
          </p:nvPr>
        </p:nvSpPr>
        <p:spPr>
          <a:xfrm>
            <a:off x="609600" y="5749535"/>
            <a:ext cx="10972800" cy="6725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ubtitle 2"/>
          <p:cNvSpPr>
            <a:spLocks noGrp="1"/>
          </p:cNvSpPr>
          <p:nvPr>
            <p:ph type="subTitle" idx="12"/>
          </p:nvPr>
        </p:nvSpPr>
        <p:spPr>
          <a:xfrm>
            <a:off x="624555" y="5161985"/>
            <a:ext cx="10944052" cy="540000"/>
          </a:xfrm>
        </p:spPr>
        <p:txBody>
          <a:bodyPr anchor="b">
            <a:normAutofit/>
          </a:bodyPr>
          <a:lstStyle>
            <a:lvl1pPr marL="0" indent="0" algn="l">
              <a:buNone/>
              <a:defRPr sz="20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360129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gif"/><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33297" y="354343"/>
            <a:ext cx="6381229" cy="773563"/>
          </a:xfrm>
          <a:prstGeom prst="rect">
            <a:avLst/>
          </a:prstGeom>
        </p:spPr>
      </p:pic>
      <p:pic>
        <p:nvPicPr>
          <p:cNvPr id="6" name="Picture 5"/>
          <p:cNvPicPr>
            <a:picLocks noChangeAspect="1"/>
          </p:cNvPicPr>
          <p:nvPr userDrawn="1"/>
        </p:nvPicPr>
        <p:blipFill>
          <a:blip r:embed="rId5"/>
          <a:srcRect/>
          <a:stretch/>
        </p:blipFill>
        <p:spPr>
          <a:xfrm>
            <a:off x="8879913" y="313148"/>
            <a:ext cx="2769720" cy="853916"/>
          </a:xfrm>
          <a:prstGeom prst="rect">
            <a:avLst/>
          </a:prstGeom>
        </p:spPr>
      </p:pic>
    </p:spTree>
    <p:extLst>
      <p:ext uri="{BB962C8B-B14F-4D97-AF65-F5344CB8AC3E}">
        <p14:creationId xmlns:p14="http://schemas.microsoft.com/office/powerpoint/2010/main" val="75944961"/>
      </p:ext>
    </p:extLst>
  </p:cSld>
  <p:clrMap bg1="lt1" tx1="dk1" bg2="lt2" tx2="dk2" accent1="accent1" accent2="accent2" accent3="accent3" accent4="accent4" accent5="accent5" accent6="accent6" hlink="hlink" folHlink="folHlink"/>
  <p:sldLayoutIdLst>
    <p:sldLayoutId id="2147483680" r:id="rId1"/>
    <p:sldLayoutId id="2147483712" r:id="rId2"/>
  </p:sldLayoutIdLst>
  <p:txStyles>
    <p:titleStyle>
      <a:lvl1pPr algn="r" defTabSz="914400" rtl="0" eaLnBrk="1" latinLnBrk="0" hangingPunct="1">
        <a:spcBef>
          <a:spcPct val="0"/>
        </a:spcBef>
        <a:buNone/>
        <a:defRPr sz="24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8218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Placeholder 1"/>
          <p:cNvSpPr>
            <a:spLocks noGrp="1"/>
          </p:cNvSpPr>
          <p:nvPr>
            <p:ph type="title"/>
          </p:nvPr>
        </p:nvSpPr>
        <p:spPr>
          <a:xfrm>
            <a:off x="4029075" y="236192"/>
            <a:ext cx="7539534" cy="672529"/>
          </a:xfrm>
          <a:prstGeom prst="rect">
            <a:avLst/>
          </a:prstGeom>
        </p:spPr>
        <p:txBody>
          <a:bodyPr vert="horz" lIns="91440" tIns="45720" rIns="91440" bIns="45720" rtlCol="0" anchor="ctr">
            <a:normAutofit/>
          </a:bodyPr>
          <a:lstStyle/>
          <a:p>
            <a:r>
              <a:rPr lang="en-US"/>
              <a:t>Click to edit Master title style</a:t>
            </a:r>
            <a:endParaRPr lang="en-AU" dirty="0"/>
          </a:p>
        </p:txBody>
      </p:sp>
      <p:pic>
        <p:nvPicPr>
          <p:cNvPr id="14" name="Picture 1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23392" y="247304"/>
            <a:ext cx="4064008" cy="661417"/>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3773" y="195411"/>
            <a:ext cx="2887795" cy="787356"/>
          </a:xfrm>
          <a:prstGeom prst="rect">
            <a:avLst/>
          </a:prstGeom>
        </p:spPr>
      </p:pic>
      <p:sp>
        <p:nvSpPr>
          <p:cNvPr id="9" name="Rectangle 8"/>
          <p:cNvSpPr/>
          <p:nvPr/>
        </p:nvSpPr>
        <p:spPr>
          <a:xfrm>
            <a:off x="-11640" y="1196752"/>
            <a:ext cx="12216384" cy="11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latin typeface="Arial" pitchFamily="34" charset="0"/>
              <a:cs typeface="Arial" pitchFamily="34" charset="0"/>
            </a:endParaRPr>
          </a:p>
        </p:txBody>
      </p:sp>
    </p:spTree>
    <p:extLst>
      <p:ext uri="{BB962C8B-B14F-4D97-AF65-F5344CB8AC3E}">
        <p14:creationId xmlns:p14="http://schemas.microsoft.com/office/powerpoint/2010/main" val="30276899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 id="2147483690" r:id="rId7"/>
  </p:sldLayoutIdLst>
  <p:txStyles>
    <p:titleStyle>
      <a:lvl1pPr algn="r" defTabSz="914400" rtl="0" eaLnBrk="1" latinLnBrk="0" hangingPunct="1">
        <a:spcBef>
          <a:spcPct val="0"/>
        </a:spcBef>
        <a:buNone/>
        <a:defRPr sz="24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legislation.gov.au/Details/F2008L03470"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bit.ly/RAVfairshare"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YPUnmt95N28" TargetMode="External"/><Relationship Id="rId7" Type="http://schemas.openxmlformats.org/officeDocument/2006/relationships/image" Target="../media/image35.png"/><Relationship Id="rId2" Type="http://schemas.openxmlformats.org/officeDocument/2006/relationships/hyperlink" Target="http://bit.ly/RAVchildren" TargetMode="External"/><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hyperlink" Target="https://bit.ly/WhyGoingR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it.ly/RAVsharethecare" TargetMode="External"/><Relationship Id="rId2" Type="http://schemas.openxmlformats.org/officeDocument/2006/relationships/hyperlink" Target="https://www.ag.gov.au/sites/default/files/2024-01/family-law-amendment-act-2023-factsheet-for-family-law-parents.PDF" TargetMode="Externa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hyperlink" Target="https://www.1800respect.org.au/" TargetMode="External"/><Relationship Id="rId7" Type="http://schemas.openxmlformats.org/officeDocument/2006/relationships/hyperlink" Target="http://www.rav.org.au/resources/services-for-people-affected-by-violence-abuse-and-trauma" TargetMode="External"/><Relationship Id="rId2" Type="http://schemas.openxmlformats.org/officeDocument/2006/relationships/hyperlink" Target="https://www.safesteps.org.au/" TargetMode="External"/><Relationship Id="rId1" Type="http://schemas.openxmlformats.org/officeDocument/2006/relationships/slideLayout" Target="../slideLayouts/slideLayout5.xml"/><Relationship Id="rId6" Type="http://schemas.openxmlformats.org/officeDocument/2006/relationships/hyperlink" Target="https://intouch.org.au/" TargetMode="External"/><Relationship Id="rId5" Type="http://schemas.openxmlformats.org/officeDocument/2006/relationships/hyperlink" Target="https://djirra.org.au/what-we-do/legal-services/" TargetMode="External"/><Relationship Id="rId4" Type="http://schemas.openxmlformats.org/officeDocument/2006/relationships/hyperlink" Target="http://www.rainbowdoor.org.au/family-violenc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suicideline.org.au/" TargetMode="External"/><Relationship Id="rId7" Type="http://schemas.openxmlformats.org/officeDocument/2006/relationships/hyperlink" Target="https://www.mensline.org.au/" TargetMode="External"/><Relationship Id="rId2" Type="http://schemas.openxmlformats.org/officeDocument/2006/relationships/hyperlink" Target="http://www.lifeline.org.au/" TargetMode="External"/><Relationship Id="rId1" Type="http://schemas.openxmlformats.org/officeDocument/2006/relationships/slideLayout" Target="../slideLayouts/slideLayout3.xml"/><Relationship Id="rId6" Type="http://schemas.openxmlformats.org/officeDocument/2006/relationships/hyperlink" Target="http://www.kidshelp.com.au/" TargetMode="External"/><Relationship Id="rId5" Type="http://schemas.openxmlformats.org/officeDocument/2006/relationships/hyperlink" Target="http://www.rav.org.au/resources/mental-health-services" TargetMode="External"/><Relationship Id="rId4" Type="http://schemas.openxmlformats.org/officeDocument/2006/relationships/hyperlink" Target="https://www.suicidecallbackservice.org.a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rav.org.au/resources/family-parenting-services" TargetMode="External"/><Relationship Id="rId2" Type="http://schemas.openxmlformats.org/officeDocument/2006/relationships/hyperlink" Target="https://parentline.com.au/" TargetMode="External"/><Relationship Id="rId1" Type="http://schemas.openxmlformats.org/officeDocument/2006/relationships/slideLayout" Target="../slideLayouts/slideLayout3.xml"/><Relationship Id="rId5" Type="http://schemas.openxmlformats.org/officeDocument/2006/relationships/hyperlink" Target="http://www.raisingchildren.net.au/" TargetMode="External"/><Relationship Id="rId4" Type="http://schemas.openxmlformats.org/officeDocument/2006/relationships/hyperlink" Target="http://www.familyrelationships.gov.a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bit.ly/RAVwomensep" TargetMode="External"/><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bit.ly/RAVmensep" TargetMode="External"/><Relationship Id="rId7" Type="http://schemas.openxmlformats.org/officeDocument/2006/relationships/hyperlink" Target="https://bit.ly/RAVBeingDad" TargetMode="External"/><Relationship Id="rId2" Type="http://schemas.openxmlformats.org/officeDocument/2006/relationships/image" Target="../media/image39.jpeg"/><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hyperlink" Target="https://bit.ly/RAV-RYR" TargetMode="External"/><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3" Type="http://schemas.openxmlformats.org/officeDocument/2006/relationships/hyperlink" Target="https://www.queerspace.org.au/" TargetMode="External"/><Relationship Id="rId2" Type="http://schemas.openxmlformats.org/officeDocument/2006/relationships/hyperlink" Target="http://www.switchboard.org.au/" TargetMode="External"/><Relationship Id="rId1" Type="http://schemas.openxmlformats.org/officeDocument/2006/relationships/slideLayout" Target="../slideLayouts/slideLayout3.xml"/><Relationship Id="rId6" Type="http://schemas.openxmlformats.org/officeDocument/2006/relationships/hyperlink" Target="http://www.rav.org.au/resources/lgbtiqa-support-services" TargetMode="External"/><Relationship Id="rId5" Type="http://schemas.openxmlformats.org/officeDocument/2006/relationships/hyperlink" Target="https://qlife.org.au/" TargetMode="External"/><Relationship Id="rId4" Type="http://schemas.openxmlformats.org/officeDocument/2006/relationships/hyperlink" Target="http://www.thorneharbour.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fclc.org.au/" TargetMode="External"/><Relationship Id="rId2" Type="http://schemas.openxmlformats.org/officeDocument/2006/relationships/hyperlink" Target="https://www.legalaid.vic.gov.au/get-legal-services-and-advice/free-legal-advice/get-help-over-phone" TargetMode="External"/><Relationship Id="rId1" Type="http://schemas.openxmlformats.org/officeDocument/2006/relationships/slideLayout" Target="../slideLayouts/slideLayout3.xml"/><Relationship Id="rId6" Type="http://schemas.openxmlformats.org/officeDocument/2006/relationships/hyperlink" Target="http://www.rav.org.au/resources/government-legal-services" TargetMode="External"/><Relationship Id="rId5" Type="http://schemas.openxmlformats.org/officeDocument/2006/relationships/hyperlink" Target="https://www.vals.org.au/" TargetMode="External"/><Relationship Id="rId4" Type="http://schemas.openxmlformats.org/officeDocument/2006/relationships/hyperlink" Target="https://www.liv.asn.au/find-a-lawye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rumbalara.org.au/" TargetMode="External"/><Relationship Id="rId2" Type="http://schemas.openxmlformats.org/officeDocument/2006/relationships/hyperlink" Target="https://healingfoundation.org.au/" TargetMode="External"/><Relationship Id="rId1" Type="http://schemas.openxmlformats.org/officeDocument/2006/relationships/slideLayout" Target="../slideLayouts/slideLayout3.xml"/><Relationship Id="rId6" Type="http://schemas.openxmlformats.org/officeDocument/2006/relationships/hyperlink" Target="http://www.rav.org.au/resources/aboriginal-community-controlled-organisations" TargetMode="External"/><Relationship Id="rId5" Type="http://schemas.openxmlformats.org/officeDocument/2006/relationships/hyperlink" Target="https://www.vahs.org.au/" TargetMode="External"/><Relationship Id="rId4" Type="http://schemas.openxmlformats.org/officeDocument/2006/relationships/hyperlink" Target="http://www.vacsal.org.au/programs/aboriginal-centre-for-males-referral-service.asp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refugeehealthnetwork.org.au/" TargetMode="External"/><Relationship Id="rId2" Type="http://schemas.openxmlformats.org/officeDocument/2006/relationships/hyperlink" Target="https://www.asrc.org.au/" TargetMode="External"/><Relationship Id="rId1" Type="http://schemas.openxmlformats.org/officeDocument/2006/relationships/slideLayout" Target="../slideLayouts/slideLayout3.xml"/><Relationship Id="rId5" Type="http://schemas.openxmlformats.org/officeDocument/2006/relationships/hyperlink" Target="http://www.rav.org.au/resources/multicultural-services" TargetMode="External"/><Relationship Id="rId4" Type="http://schemas.openxmlformats.org/officeDocument/2006/relationships/hyperlink" Target="https://foundationhouse.org.a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rav.org.au/child-parenting-courses" TargetMode="External"/><Relationship Id="rId2" Type="http://schemas.openxmlformats.org/officeDocument/2006/relationships/hyperlink" Target="http://www.rav.org.au/pass"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E86F29-76D1-4CFC-89AC-046462245BE4}"/>
              </a:ext>
            </a:extLst>
          </p:cNvPr>
          <p:cNvSpPr>
            <a:spLocks noGrp="1"/>
          </p:cNvSpPr>
          <p:nvPr>
            <p:ph type="subTitle" idx="1"/>
          </p:nvPr>
        </p:nvSpPr>
        <p:spPr/>
        <p:txBody>
          <a:bodyPr/>
          <a:lstStyle/>
          <a:p>
            <a:r>
              <a:rPr lang="en-AU" dirty="0"/>
              <a:t>On the following slides, we answer some </a:t>
            </a:r>
            <a:br>
              <a:rPr lang="en-AU" dirty="0"/>
            </a:br>
            <a:r>
              <a:rPr lang="en-AU" dirty="0"/>
              <a:t>frequently asked questions (FAQs)</a:t>
            </a:r>
            <a:br>
              <a:rPr lang="en-AU" dirty="0"/>
            </a:br>
            <a:r>
              <a:rPr lang="en-AU" dirty="0"/>
              <a:t>about Family Dispute Resolution (FDR) </a:t>
            </a:r>
            <a:br>
              <a:rPr lang="en-AU" dirty="0"/>
            </a:br>
            <a:r>
              <a:rPr lang="en-AU" dirty="0"/>
              <a:t>at our Family Relationship Centres (FRCs).</a:t>
            </a:r>
          </a:p>
        </p:txBody>
      </p:sp>
      <p:sp>
        <p:nvSpPr>
          <p:cNvPr id="4" name="Text Placeholder 3"/>
          <p:cNvSpPr>
            <a:spLocks noGrp="1"/>
          </p:cNvSpPr>
          <p:nvPr>
            <p:ph type="body" sz="quarter" idx="13"/>
          </p:nvPr>
        </p:nvSpPr>
        <p:spPr/>
        <p:txBody>
          <a:bodyPr/>
          <a:lstStyle/>
          <a:p>
            <a:r>
              <a:rPr lang="en-AU" dirty="0"/>
              <a:t>Frequently Asked Questions</a:t>
            </a:r>
          </a:p>
        </p:txBody>
      </p:sp>
      <p:sp>
        <p:nvSpPr>
          <p:cNvPr id="2" name="Content Placeholder 2">
            <a:extLst>
              <a:ext uri="{FF2B5EF4-FFF2-40B4-BE49-F238E27FC236}">
                <a16:creationId xmlns:a16="http://schemas.microsoft.com/office/drawing/2014/main" id="{767C9AFF-5D45-946A-A0DC-EEC59D71DB9E}"/>
              </a:ext>
            </a:extLst>
          </p:cNvPr>
          <p:cNvSpPr txBox="1">
            <a:spLocks/>
          </p:cNvSpPr>
          <p:nvPr/>
        </p:nvSpPr>
        <p:spPr>
          <a:xfrm>
            <a:off x="9841832" y="6115422"/>
            <a:ext cx="1733701" cy="273346"/>
          </a:xfrm>
          <a:prstGeom prst="rect">
            <a:avLst/>
          </a:prstGeom>
        </p:spPr>
        <p:txBody>
          <a:bodyPr/>
          <a:lstStyle>
            <a:lvl1pPr marL="0" indent="0" algn="l" defTabSz="914400" rtl="0" eaLnBrk="1" latinLnBrk="0" hangingPunct="1">
              <a:spcBef>
                <a:spcPct val="20000"/>
              </a:spcBef>
              <a:buFont typeface="Arial" pitchFamily="34" charset="0"/>
              <a:buNone/>
              <a:defRPr sz="2800" kern="1200">
                <a:solidFill>
                  <a:schemeClr val="accent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1200" dirty="0"/>
              <a:t>Updated 30 April 2024</a:t>
            </a:r>
          </a:p>
        </p:txBody>
      </p:sp>
    </p:spTree>
    <p:extLst>
      <p:ext uri="{BB962C8B-B14F-4D97-AF65-F5344CB8AC3E}">
        <p14:creationId xmlns:p14="http://schemas.microsoft.com/office/powerpoint/2010/main" val="378919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6" name="Google Shape;86;p14"/>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125430" y="2615957"/>
            <a:ext cx="1215076" cy="1584130"/>
          </a:xfrm>
          <a:prstGeom prst="rect">
            <a:avLst/>
          </a:prstGeom>
          <a:noFill/>
          <a:ln>
            <a:noFill/>
          </a:ln>
          <a:effectLst/>
        </p:spPr>
      </p:pic>
      <p:pic>
        <p:nvPicPr>
          <p:cNvPr id="87" name="Google Shape;87;p14"/>
          <p:cNvPicPr preferRelativeResize="0"/>
          <p:nvPr/>
        </p:nvPicPr>
        <p:blipFill rotWithShape="1">
          <a:blip r:embed="rId5">
            <a:alphaModFix amt="78000"/>
            <a:extLst>
              <a:ext uri="{BEBA8EAE-BF5A-486C-A8C5-ECC9F3942E4B}">
                <a14:imgProps xmlns:a14="http://schemas.microsoft.com/office/drawing/2010/main">
                  <a14:imgLayer r:embed="rId6">
                    <a14:imgEffect>
                      <a14:saturation sat="0"/>
                    </a14:imgEffect>
                  </a14:imgLayer>
                </a14:imgProps>
              </a:ext>
            </a:extLst>
          </a:blip>
          <a:srcRect l="6457" t="6381" r="5808" b="10201"/>
          <a:stretch/>
        </p:blipFill>
        <p:spPr>
          <a:xfrm>
            <a:off x="5166733" y="2824993"/>
            <a:ext cx="1919267" cy="1073459"/>
          </a:xfrm>
          <a:prstGeom prst="rect">
            <a:avLst/>
          </a:prstGeom>
          <a:noFill/>
          <a:ln>
            <a:noFill/>
          </a:ln>
          <a:effectLst/>
        </p:spPr>
      </p:pic>
      <p:pic>
        <p:nvPicPr>
          <p:cNvPr id="88" name="Google Shape;88;p14"/>
          <p:cNvPicPr preferRelativeResize="0"/>
          <p:nvPr/>
        </p:nvPicPr>
        <p:blipFill>
          <a:blip r:embed="rId7">
            <a:alphaModFix/>
          </a:blip>
          <a:stretch>
            <a:fillRect/>
          </a:stretch>
        </p:blipFill>
        <p:spPr>
          <a:xfrm>
            <a:off x="7745711" y="2716212"/>
            <a:ext cx="1522894" cy="1291021"/>
          </a:xfrm>
          <a:prstGeom prst="rect">
            <a:avLst/>
          </a:prstGeom>
          <a:noFill/>
          <a:ln>
            <a:noFill/>
          </a:ln>
          <a:effectLst/>
        </p:spPr>
      </p:pic>
      <p:sp>
        <p:nvSpPr>
          <p:cNvPr id="99" name="Google Shape;99;p14"/>
          <p:cNvSpPr txBox="1"/>
          <p:nvPr/>
        </p:nvSpPr>
        <p:spPr>
          <a:xfrm>
            <a:off x="850900" y="4813300"/>
            <a:ext cx="58420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0" name="Google Shape;100;p14"/>
          <p:cNvSpPr txBox="1"/>
          <p:nvPr/>
        </p:nvSpPr>
        <p:spPr>
          <a:xfrm>
            <a:off x="1054100" y="5321300"/>
            <a:ext cx="96392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1" name="Google Shape;101;p14"/>
          <p:cNvSpPr txBox="1"/>
          <p:nvPr/>
        </p:nvSpPr>
        <p:spPr>
          <a:xfrm>
            <a:off x="1257300" y="5829300"/>
            <a:ext cx="83868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cxnSp>
        <p:nvCxnSpPr>
          <p:cNvPr id="110" name="Google Shape;110;p14"/>
          <p:cNvCxnSpPr/>
          <p:nvPr/>
        </p:nvCxnSpPr>
        <p:spPr>
          <a:xfrm>
            <a:off x="7114129"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103" name="Google Shape;103;p14"/>
          <p:cNvSpPr txBox="1"/>
          <p:nvPr/>
        </p:nvSpPr>
        <p:spPr>
          <a:xfrm>
            <a:off x="382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1:</a:t>
            </a:r>
          </a:p>
          <a:p>
            <a:pPr algn="ctr"/>
            <a:r>
              <a:rPr lang="en-AU" b="1" dirty="0">
                <a:latin typeface="Arial" panose="020B0604020202020204" pitchFamily="34" charset="0"/>
                <a:cs typeface="Arial" panose="020B0604020202020204" pitchFamily="34" charset="0"/>
              </a:rPr>
              <a:t>Call</a:t>
            </a:r>
          </a:p>
        </p:txBody>
      </p:sp>
      <p:sp>
        <p:nvSpPr>
          <p:cNvPr id="104" name="Google Shape;104;p14"/>
          <p:cNvSpPr txBox="1"/>
          <p:nvPr/>
        </p:nvSpPr>
        <p:spPr>
          <a:xfrm>
            <a:off x="2744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solidFill>
                  <a:schemeClr val="tx2"/>
                </a:solidFill>
                <a:latin typeface="Arial" panose="020B0604020202020204" pitchFamily="34" charset="0"/>
                <a:cs typeface="Arial" panose="020B0604020202020204" pitchFamily="34" charset="0"/>
              </a:rPr>
              <a:t>STEP 2:</a:t>
            </a:r>
          </a:p>
          <a:p>
            <a:pPr algn="ctr"/>
            <a:r>
              <a:rPr lang="en-AU" b="1" dirty="0">
                <a:solidFill>
                  <a:schemeClr val="tx2"/>
                </a:solidFill>
                <a:latin typeface="Arial" panose="020B0604020202020204" pitchFamily="34" charset="0"/>
                <a:cs typeface="Arial" panose="020B0604020202020204" pitchFamily="34" charset="0"/>
              </a:rPr>
              <a:t>Assessment appointment</a:t>
            </a:r>
          </a:p>
        </p:txBody>
      </p:sp>
      <p:sp>
        <p:nvSpPr>
          <p:cNvPr id="105" name="Google Shape;105;p14"/>
          <p:cNvSpPr txBox="1"/>
          <p:nvPr/>
        </p:nvSpPr>
        <p:spPr>
          <a:xfrm>
            <a:off x="5106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3:</a:t>
            </a:r>
          </a:p>
          <a:p>
            <a:pPr algn="ctr"/>
            <a:r>
              <a:rPr lang="en-AU" b="1" dirty="0">
                <a:latin typeface="Arial" panose="020B0604020202020204" pitchFamily="34" charset="0"/>
                <a:cs typeface="Arial" panose="020B0604020202020204" pitchFamily="34" charset="0"/>
              </a:rPr>
              <a:t>Information session</a:t>
            </a:r>
          </a:p>
        </p:txBody>
      </p:sp>
      <p:sp>
        <p:nvSpPr>
          <p:cNvPr id="106" name="Google Shape;106;p14"/>
          <p:cNvSpPr txBox="1"/>
          <p:nvPr/>
        </p:nvSpPr>
        <p:spPr>
          <a:xfrm>
            <a:off x="7468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4:</a:t>
            </a:r>
          </a:p>
          <a:p>
            <a:pPr algn="ctr"/>
            <a:r>
              <a:rPr lang="en-AU" b="1" dirty="0">
                <a:latin typeface="Arial" panose="020B0604020202020204" pitchFamily="34" charset="0"/>
                <a:cs typeface="Arial" panose="020B0604020202020204" pitchFamily="34" charset="0"/>
              </a:rPr>
              <a:t>Second</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parent</a:t>
            </a:r>
          </a:p>
        </p:txBody>
      </p:sp>
      <p:sp>
        <p:nvSpPr>
          <p:cNvPr id="107" name="Google Shape;107;p14"/>
          <p:cNvSpPr txBox="1"/>
          <p:nvPr/>
        </p:nvSpPr>
        <p:spPr>
          <a:xfrm>
            <a:off x="9830000" y="1577552"/>
            <a:ext cx="1980000" cy="619030"/>
          </a:xfrm>
          <a:prstGeom prst="rect">
            <a:avLst/>
          </a:prstGeom>
          <a:noFill/>
          <a:ln>
            <a:noFill/>
          </a:ln>
          <a:effectLst/>
        </p:spPr>
        <p:txBody>
          <a:bodyPr spcFirstLastPara="1" wrap="square" lIns="121900" tIns="121900" rIns="121900" bIns="121900" anchor="t" anchorCtr="0">
            <a:noAutofit/>
          </a:bodyPr>
          <a:lstStyle/>
          <a:p>
            <a:pPr algn="ctr"/>
            <a:r>
              <a:rPr lang="en" b="1" dirty="0">
                <a:latin typeface="Arial" panose="020B0604020202020204" pitchFamily="34" charset="0"/>
                <a:cs typeface="Arial" panose="020B0604020202020204" pitchFamily="34" charset="0"/>
              </a:rPr>
              <a:t>STEP 5:</a:t>
            </a:r>
          </a:p>
          <a:p>
            <a:pPr algn="ctr"/>
            <a:r>
              <a:rPr lang="en" b="1" dirty="0">
                <a:latin typeface="Arial" panose="020B0604020202020204" pitchFamily="34" charset="0"/>
                <a:cs typeface="Arial" panose="020B0604020202020204" pitchFamily="34" charset="0"/>
              </a:rPr>
              <a:t>MEDIATION</a:t>
            </a:r>
            <a:endParaRPr b="1" dirty="0">
              <a:latin typeface="Arial" panose="020B0604020202020204" pitchFamily="34" charset="0"/>
              <a:cs typeface="Arial" panose="020B0604020202020204" pitchFamily="34" charset="0"/>
            </a:endParaRPr>
          </a:p>
        </p:txBody>
      </p:sp>
      <p:cxnSp>
        <p:nvCxnSpPr>
          <p:cNvPr id="108" name="Google Shape;108;p14"/>
          <p:cNvCxnSpPr/>
          <p:nvPr/>
        </p:nvCxnSpPr>
        <p:spPr>
          <a:xfrm>
            <a:off x="2199896"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09" name="Google Shape;109;p14"/>
          <p:cNvCxnSpPr/>
          <p:nvPr/>
        </p:nvCxnSpPr>
        <p:spPr>
          <a:xfrm>
            <a:off x="4680670"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11" name="Google Shape;111;p14"/>
          <p:cNvCxnSpPr/>
          <p:nvPr/>
        </p:nvCxnSpPr>
        <p:spPr>
          <a:xfrm>
            <a:off x="9366378"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p:cNvSpPr>
            <a:spLocks noGrp="1"/>
          </p:cNvSpPr>
          <p:nvPr>
            <p:ph type="title"/>
          </p:nvPr>
        </p:nvSpPr>
        <p:spPr/>
        <p:txBody>
          <a:bodyPr/>
          <a:lstStyle/>
          <a:p>
            <a:r>
              <a:rPr lang="en-AU" dirty="0"/>
              <a:t>Step 2: Assessment appointment</a:t>
            </a:r>
          </a:p>
        </p:txBody>
      </p:sp>
      <p:sp>
        <p:nvSpPr>
          <p:cNvPr id="3" name="Content Placeholder 2"/>
          <p:cNvSpPr>
            <a:spLocks noGrp="1"/>
          </p:cNvSpPr>
          <p:nvPr>
            <p:ph idx="1"/>
          </p:nvPr>
        </p:nvSpPr>
        <p:spPr>
          <a:xfrm>
            <a:off x="609600" y="4465404"/>
            <a:ext cx="10972800" cy="1929896"/>
          </a:xfrm>
        </p:spPr>
        <p:txBody>
          <a:bodyPr>
            <a:normAutofit fontScale="92500" lnSpcReduction="20000"/>
          </a:bodyPr>
          <a:lstStyle/>
          <a:p>
            <a:r>
              <a:rPr lang="en-US" sz="2400" b="1" dirty="0">
                <a:solidFill>
                  <a:schemeClr val="dk1"/>
                </a:solidFill>
              </a:rPr>
              <a:t>Meet </a:t>
            </a:r>
            <a:r>
              <a:rPr lang="en-US" sz="2400" dirty="0">
                <a:solidFill>
                  <a:schemeClr val="dk1"/>
                </a:solidFill>
              </a:rPr>
              <a:t>separately (one-on-one) with an FDRP.</a:t>
            </a:r>
          </a:p>
          <a:p>
            <a:r>
              <a:rPr lang="en-US" sz="2400" b="1" dirty="0">
                <a:solidFill>
                  <a:schemeClr val="dk1"/>
                </a:solidFill>
              </a:rPr>
              <a:t>Discuss </a:t>
            </a:r>
            <a:r>
              <a:rPr lang="en-US" sz="2400" dirty="0">
                <a:solidFill>
                  <a:schemeClr val="dk1"/>
                </a:solidFill>
              </a:rPr>
              <a:t>the essential details about you, your children (if applicable), and your situation.</a:t>
            </a:r>
            <a:endParaRPr lang="en-US" sz="2400" b="1" dirty="0">
              <a:solidFill>
                <a:schemeClr val="dk1"/>
              </a:solidFill>
            </a:endParaRPr>
          </a:p>
          <a:p>
            <a:r>
              <a:rPr lang="en-US" sz="2400" b="1" dirty="0">
                <a:solidFill>
                  <a:schemeClr val="dk1"/>
                </a:solidFill>
              </a:rPr>
              <a:t>The FDR process</a:t>
            </a:r>
            <a:r>
              <a:rPr lang="en-US" sz="2400" dirty="0">
                <a:solidFill>
                  <a:schemeClr val="dk1"/>
                </a:solidFill>
              </a:rPr>
              <a:t> will be explained, and appropriate referrals</a:t>
            </a:r>
            <a:r>
              <a:rPr lang="en-US" sz="2400" b="1" dirty="0">
                <a:solidFill>
                  <a:schemeClr val="dk1"/>
                </a:solidFill>
              </a:rPr>
              <a:t> </a:t>
            </a:r>
            <a:r>
              <a:rPr lang="en-US" sz="2400" dirty="0">
                <a:solidFill>
                  <a:schemeClr val="dk1"/>
                </a:solidFill>
              </a:rPr>
              <a:t>and necessary information will be provided to you.</a:t>
            </a:r>
          </a:p>
        </p:txBody>
      </p:sp>
      <p:pic>
        <p:nvPicPr>
          <p:cNvPr id="33" name="Google Shape;85;p14"/>
          <p:cNvPicPr preferRelativeResize="0"/>
          <p:nvPr/>
        </p:nvPicPr>
        <p:blipFill>
          <a:blip r:embed="rId8">
            <a:alphaModFix/>
          </a:blip>
          <a:stretch>
            <a:fillRect/>
          </a:stretch>
        </p:blipFill>
        <p:spPr>
          <a:xfrm>
            <a:off x="622341" y="2788126"/>
            <a:ext cx="1489264" cy="1147192"/>
          </a:xfrm>
          <a:prstGeom prst="rect">
            <a:avLst/>
          </a:prstGeom>
          <a:noFill/>
          <a:ln>
            <a:noFill/>
          </a:ln>
          <a:effectLst/>
        </p:spPr>
      </p:pic>
      <p:grpSp>
        <p:nvGrpSpPr>
          <p:cNvPr id="24" name="Google Shape;90;p14"/>
          <p:cNvGrpSpPr/>
          <p:nvPr/>
        </p:nvGrpSpPr>
        <p:grpSpPr>
          <a:xfrm>
            <a:off x="10126166" y="2902548"/>
            <a:ext cx="1387668" cy="869548"/>
            <a:chOff x="7213080" y="1899006"/>
            <a:chExt cx="1428750" cy="1094212"/>
          </a:xfrm>
          <a:effectLst/>
        </p:grpSpPr>
        <p:pic>
          <p:nvPicPr>
            <p:cNvPr id="25" name="Google Shape;91;p14"/>
            <p:cNvPicPr preferRelativeResize="0"/>
            <p:nvPr/>
          </p:nvPicPr>
          <p:blipFill>
            <a:blip r:embed="rId9">
              <a:alphaModFix/>
            </a:blip>
            <a:stretch>
              <a:fillRect/>
            </a:stretch>
          </p:blipFill>
          <p:spPr>
            <a:xfrm>
              <a:off x="7213080" y="1960051"/>
              <a:ext cx="1428750" cy="1033167"/>
            </a:xfrm>
            <a:prstGeom prst="rect">
              <a:avLst/>
            </a:prstGeom>
            <a:noFill/>
            <a:ln>
              <a:noFill/>
            </a:ln>
            <a:effectLst>
              <a:outerShdw blurRad="57150" dist="66675" dir="3300000" algn="bl" rotWithShape="0">
                <a:srgbClr val="3C78D8">
                  <a:alpha val="50000"/>
                </a:srgbClr>
              </a:outerShdw>
            </a:effectLst>
          </p:spPr>
        </p:pic>
        <p:pic>
          <p:nvPicPr>
            <p:cNvPr id="26" name="Google Shape;92;p14"/>
            <p:cNvPicPr preferRelativeResize="0"/>
            <p:nvPr/>
          </p:nvPicPr>
          <p:blipFill rotWithShape="1">
            <a:blip r:embed="rId10">
              <a:alphaModFix/>
            </a:blip>
            <a:srcRect l="13397" r="73442" b="40454"/>
            <a:stretch/>
          </p:blipFill>
          <p:spPr>
            <a:xfrm>
              <a:off x="7855087" y="1899006"/>
              <a:ext cx="188025" cy="615203"/>
            </a:xfrm>
            <a:prstGeom prst="rect">
              <a:avLst/>
            </a:prstGeom>
            <a:noFill/>
            <a:ln>
              <a:noFill/>
            </a:ln>
            <a:effectLst>
              <a:outerShdw blurRad="57150" dist="19050" dir="5400000" algn="bl" rotWithShape="0">
                <a:srgbClr val="000000">
                  <a:alpha val="50000"/>
                </a:srgbClr>
              </a:outerShdw>
            </a:effectLst>
          </p:spPr>
        </p:pic>
        <p:sp>
          <p:nvSpPr>
            <p:cNvPr id="27" name="Google Shape;93;p14"/>
            <p:cNvSpPr/>
            <p:nvPr/>
          </p:nvSpPr>
          <p:spPr>
            <a:xfrm>
              <a:off x="8015300" y="2109800"/>
              <a:ext cx="57300" cy="328500"/>
            </a:xfrm>
            <a:prstGeom prst="rect">
              <a:avLst/>
            </a:prstGeom>
            <a:solidFill>
              <a:srgbClr val="D0E0E3"/>
            </a:solidFill>
            <a:ln w="9525" cap="flat" cmpd="sng">
              <a:solidFill>
                <a:srgbClr val="D0E0E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7196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6" name="Google Shape;86;p14"/>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221451" y="2694842"/>
            <a:ext cx="1023034" cy="1333760"/>
          </a:xfrm>
          <a:prstGeom prst="rect">
            <a:avLst/>
          </a:prstGeom>
          <a:noFill/>
          <a:ln>
            <a:noFill/>
          </a:ln>
          <a:effectLst/>
        </p:spPr>
      </p:pic>
      <p:pic>
        <p:nvPicPr>
          <p:cNvPr id="87" name="Google Shape;87;p14"/>
          <p:cNvPicPr preferRelativeResize="0"/>
          <p:nvPr/>
        </p:nvPicPr>
        <p:blipFill rotWithShape="1">
          <a:blip r:embed="rId5">
            <a:alphaModFix amt="78000"/>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rcRect l="6457" t="6381" r="5808" b="10201"/>
          <a:stretch/>
        </p:blipFill>
        <p:spPr>
          <a:xfrm>
            <a:off x="4855744" y="2694842"/>
            <a:ext cx="2533966" cy="1417265"/>
          </a:xfrm>
          <a:prstGeom prst="rect">
            <a:avLst/>
          </a:prstGeom>
          <a:noFill/>
          <a:ln>
            <a:noFill/>
          </a:ln>
          <a:effectLst/>
        </p:spPr>
      </p:pic>
      <p:pic>
        <p:nvPicPr>
          <p:cNvPr id="88" name="Google Shape;88;p14"/>
          <p:cNvPicPr preferRelativeResize="0"/>
          <p:nvPr/>
        </p:nvPicPr>
        <p:blipFill>
          <a:blip r:embed="rId7">
            <a:alphaModFix/>
          </a:blip>
          <a:stretch>
            <a:fillRect/>
          </a:stretch>
        </p:blipFill>
        <p:spPr>
          <a:xfrm>
            <a:off x="7745711" y="2716212"/>
            <a:ext cx="1522894" cy="1291021"/>
          </a:xfrm>
          <a:prstGeom prst="rect">
            <a:avLst/>
          </a:prstGeom>
          <a:noFill/>
          <a:ln>
            <a:noFill/>
          </a:ln>
          <a:effectLst/>
        </p:spPr>
      </p:pic>
      <p:sp>
        <p:nvSpPr>
          <p:cNvPr id="99" name="Google Shape;99;p14"/>
          <p:cNvSpPr txBox="1"/>
          <p:nvPr/>
        </p:nvSpPr>
        <p:spPr>
          <a:xfrm>
            <a:off x="850900" y="4813300"/>
            <a:ext cx="58420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0" name="Google Shape;100;p14"/>
          <p:cNvSpPr txBox="1"/>
          <p:nvPr/>
        </p:nvSpPr>
        <p:spPr>
          <a:xfrm>
            <a:off x="1054100" y="5321300"/>
            <a:ext cx="96392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1" name="Google Shape;101;p14"/>
          <p:cNvSpPr txBox="1"/>
          <p:nvPr/>
        </p:nvSpPr>
        <p:spPr>
          <a:xfrm>
            <a:off x="1257300" y="5829300"/>
            <a:ext cx="83868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cxnSp>
        <p:nvCxnSpPr>
          <p:cNvPr id="110" name="Google Shape;110;p14"/>
          <p:cNvCxnSpPr/>
          <p:nvPr/>
        </p:nvCxnSpPr>
        <p:spPr>
          <a:xfrm>
            <a:off x="7114129"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103" name="Google Shape;103;p14"/>
          <p:cNvSpPr txBox="1"/>
          <p:nvPr/>
        </p:nvSpPr>
        <p:spPr>
          <a:xfrm>
            <a:off x="382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1:</a:t>
            </a:r>
          </a:p>
          <a:p>
            <a:pPr algn="ctr"/>
            <a:r>
              <a:rPr lang="en-AU" b="1" dirty="0">
                <a:latin typeface="Arial" panose="020B0604020202020204" pitchFamily="34" charset="0"/>
                <a:cs typeface="Arial" panose="020B0604020202020204" pitchFamily="34" charset="0"/>
              </a:rPr>
              <a:t>Call</a:t>
            </a:r>
          </a:p>
        </p:txBody>
      </p:sp>
      <p:sp>
        <p:nvSpPr>
          <p:cNvPr id="104" name="Google Shape;104;p14"/>
          <p:cNvSpPr txBox="1"/>
          <p:nvPr/>
        </p:nvSpPr>
        <p:spPr>
          <a:xfrm>
            <a:off x="2744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2:</a:t>
            </a:r>
          </a:p>
          <a:p>
            <a:pPr algn="ctr"/>
            <a:r>
              <a:rPr lang="en-AU" b="1" dirty="0">
                <a:latin typeface="Arial" panose="020B0604020202020204" pitchFamily="34" charset="0"/>
                <a:cs typeface="Arial" panose="020B0604020202020204" pitchFamily="34" charset="0"/>
              </a:rPr>
              <a:t>Assessment appointment</a:t>
            </a:r>
          </a:p>
        </p:txBody>
      </p:sp>
      <p:sp>
        <p:nvSpPr>
          <p:cNvPr id="105" name="Google Shape;105;p14"/>
          <p:cNvSpPr txBox="1"/>
          <p:nvPr/>
        </p:nvSpPr>
        <p:spPr>
          <a:xfrm>
            <a:off x="5106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solidFill>
                  <a:schemeClr val="tx2"/>
                </a:solidFill>
                <a:latin typeface="Arial" panose="020B0604020202020204" pitchFamily="34" charset="0"/>
                <a:cs typeface="Arial" panose="020B0604020202020204" pitchFamily="34" charset="0"/>
              </a:rPr>
              <a:t>STEP 3:</a:t>
            </a:r>
          </a:p>
          <a:p>
            <a:pPr algn="ctr"/>
            <a:r>
              <a:rPr lang="en-AU" b="1" dirty="0">
                <a:solidFill>
                  <a:schemeClr val="tx2"/>
                </a:solidFill>
                <a:latin typeface="Arial" panose="020B0604020202020204" pitchFamily="34" charset="0"/>
                <a:cs typeface="Arial" panose="020B0604020202020204" pitchFamily="34" charset="0"/>
              </a:rPr>
              <a:t>Information session</a:t>
            </a:r>
          </a:p>
        </p:txBody>
      </p:sp>
      <p:sp>
        <p:nvSpPr>
          <p:cNvPr id="106" name="Google Shape;106;p14"/>
          <p:cNvSpPr txBox="1"/>
          <p:nvPr/>
        </p:nvSpPr>
        <p:spPr>
          <a:xfrm>
            <a:off x="7468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4:</a:t>
            </a:r>
          </a:p>
          <a:p>
            <a:pPr algn="ctr"/>
            <a:r>
              <a:rPr lang="en-AU" b="1" dirty="0">
                <a:latin typeface="Arial" panose="020B0604020202020204" pitchFamily="34" charset="0"/>
                <a:cs typeface="Arial" panose="020B0604020202020204" pitchFamily="34" charset="0"/>
              </a:rPr>
              <a:t>Second</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parent</a:t>
            </a:r>
          </a:p>
        </p:txBody>
      </p:sp>
      <p:sp>
        <p:nvSpPr>
          <p:cNvPr id="107" name="Google Shape;107;p14"/>
          <p:cNvSpPr txBox="1"/>
          <p:nvPr/>
        </p:nvSpPr>
        <p:spPr>
          <a:xfrm>
            <a:off x="9830000" y="1577552"/>
            <a:ext cx="1980000" cy="619030"/>
          </a:xfrm>
          <a:prstGeom prst="rect">
            <a:avLst/>
          </a:prstGeom>
          <a:noFill/>
          <a:ln>
            <a:noFill/>
          </a:ln>
          <a:effectLst/>
        </p:spPr>
        <p:txBody>
          <a:bodyPr spcFirstLastPara="1" wrap="square" lIns="121900" tIns="121900" rIns="121900" bIns="121900" anchor="t" anchorCtr="0">
            <a:noAutofit/>
          </a:bodyPr>
          <a:lstStyle/>
          <a:p>
            <a:pPr algn="ctr"/>
            <a:r>
              <a:rPr lang="en" b="1" dirty="0">
                <a:latin typeface="Arial" panose="020B0604020202020204" pitchFamily="34" charset="0"/>
                <a:cs typeface="Arial" panose="020B0604020202020204" pitchFamily="34" charset="0"/>
              </a:rPr>
              <a:t>STEP 5:</a:t>
            </a:r>
          </a:p>
          <a:p>
            <a:pPr algn="ctr"/>
            <a:r>
              <a:rPr lang="en" b="1" dirty="0">
                <a:latin typeface="Arial" panose="020B0604020202020204" pitchFamily="34" charset="0"/>
                <a:cs typeface="Arial" panose="020B0604020202020204" pitchFamily="34" charset="0"/>
              </a:rPr>
              <a:t>MEDIATION</a:t>
            </a:r>
            <a:endParaRPr b="1" dirty="0">
              <a:latin typeface="Arial" panose="020B0604020202020204" pitchFamily="34" charset="0"/>
              <a:cs typeface="Arial" panose="020B0604020202020204" pitchFamily="34" charset="0"/>
            </a:endParaRPr>
          </a:p>
        </p:txBody>
      </p:sp>
      <p:cxnSp>
        <p:nvCxnSpPr>
          <p:cNvPr id="108" name="Google Shape;108;p14"/>
          <p:cNvCxnSpPr/>
          <p:nvPr/>
        </p:nvCxnSpPr>
        <p:spPr>
          <a:xfrm>
            <a:off x="2199896"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09" name="Google Shape;109;p14"/>
          <p:cNvCxnSpPr/>
          <p:nvPr/>
        </p:nvCxnSpPr>
        <p:spPr>
          <a:xfrm>
            <a:off x="4680670"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11" name="Google Shape;111;p14"/>
          <p:cNvCxnSpPr/>
          <p:nvPr/>
        </p:nvCxnSpPr>
        <p:spPr>
          <a:xfrm>
            <a:off x="9366378"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p:cNvSpPr>
            <a:spLocks noGrp="1"/>
          </p:cNvSpPr>
          <p:nvPr>
            <p:ph type="title"/>
          </p:nvPr>
        </p:nvSpPr>
        <p:spPr/>
        <p:txBody>
          <a:bodyPr/>
          <a:lstStyle/>
          <a:p>
            <a:r>
              <a:rPr lang="en-AU" dirty="0"/>
              <a:t>Step 3: Information session</a:t>
            </a:r>
          </a:p>
        </p:txBody>
      </p:sp>
      <p:sp>
        <p:nvSpPr>
          <p:cNvPr id="3" name="Content Placeholder 2"/>
          <p:cNvSpPr>
            <a:spLocks noGrp="1"/>
          </p:cNvSpPr>
          <p:nvPr>
            <p:ph idx="1"/>
          </p:nvPr>
        </p:nvSpPr>
        <p:spPr>
          <a:xfrm>
            <a:off x="609600" y="4361228"/>
            <a:ext cx="10972800" cy="2224763"/>
          </a:xfrm>
        </p:spPr>
        <p:txBody>
          <a:bodyPr vert="horz" lIns="91440" tIns="45720" rIns="91440" bIns="45720" rtlCol="0" anchor="t">
            <a:normAutofit fontScale="85000" lnSpcReduction="10000"/>
          </a:bodyPr>
          <a:lstStyle/>
          <a:p>
            <a:pPr>
              <a:lnSpc>
                <a:spcPct val="110000"/>
              </a:lnSpc>
              <a:spcBef>
                <a:spcPts val="0"/>
              </a:spcBef>
            </a:pPr>
            <a:r>
              <a:rPr lang="en-US" sz="2400" b="1" dirty="0">
                <a:solidFill>
                  <a:schemeClr val="dk1"/>
                </a:solidFill>
                <a:latin typeface="Arial"/>
                <a:cs typeface="Arial"/>
              </a:rPr>
              <a:t>May be held </a:t>
            </a:r>
            <a:r>
              <a:rPr lang="en-US" sz="2400" dirty="0">
                <a:solidFill>
                  <a:schemeClr val="dk1"/>
                </a:solidFill>
                <a:latin typeface="Arial"/>
                <a:cs typeface="Arial"/>
              </a:rPr>
              <a:t>before or after your assessment meeting, either in-person or online, depending on the </a:t>
            </a:r>
            <a:r>
              <a:rPr lang="en-US" sz="2400" dirty="0" err="1">
                <a:solidFill>
                  <a:schemeClr val="dk1"/>
                </a:solidFill>
                <a:latin typeface="Arial"/>
                <a:cs typeface="Arial"/>
              </a:rPr>
              <a:t>centre</a:t>
            </a:r>
            <a:r>
              <a:rPr lang="en-US" sz="2400" dirty="0">
                <a:solidFill>
                  <a:schemeClr val="dk1"/>
                </a:solidFill>
                <a:latin typeface="Arial"/>
                <a:cs typeface="Arial"/>
              </a:rPr>
              <a:t> and the current circumstances.</a:t>
            </a:r>
            <a:endParaRPr lang="en-US" sz="2400" b="1" dirty="0">
              <a:solidFill>
                <a:schemeClr val="dk1"/>
              </a:solidFill>
              <a:latin typeface="Arial"/>
              <a:cs typeface="Arial"/>
            </a:endParaRPr>
          </a:p>
          <a:p>
            <a:pPr>
              <a:lnSpc>
                <a:spcPct val="110000"/>
              </a:lnSpc>
              <a:spcBef>
                <a:spcPts val="0"/>
              </a:spcBef>
            </a:pPr>
            <a:r>
              <a:rPr lang="en-US" sz="2400" b="1" dirty="0">
                <a:solidFill>
                  <a:schemeClr val="dk1"/>
                </a:solidFill>
                <a:latin typeface="Arial"/>
                <a:cs typeface="Arial"/>
              </a:rPr>
              <a:t>Provides </a:t>
            </a:r>
            <a:r>
              <a:rPr lang="en-US" sz="2400" dirty="0">
                <a:solidFill>
                  <a:schemeClr val="dk1"/>
                </a:solidFill>
                <a:latin typeface="Arial"/>
                <a:cs typeface="Arial"/>
              </a:rPr>
              <a:t>information on parenting after separation and an opportunity to reflect on the children’s experiences when their parents </a:t>
            </a:r>
            <a:r>
              <a:rPr lang="en-US" sz="2400" dirty="0" err="1">
                <a:solidFill>
                  <a:schemeClr val="dk1"/>
                </a:solidFill>
                <a:latin typeface="Arial"/>
                <a:cs typeface="Arial"/>
              </a:rPr>
              <a:t>minimise</a:t>
            </a:r>
            <a:r>
              <a:rPr lang="en-US" sz="2400" dirty="0">
                <a:solidFill>
                  <a:schemeClr val="dk1"/>
                </a:solidFill>
                <a:latin typeface="Arial"/>
                <a:cs typeface="Arial"/>
              </a:rPr>
              <a:t> conflict and focus on their interests. </a:t>
            </a:r>
            <a:endParaRPr lang="en-US" sz="2400" b="1" dirty="0">
              <a:solidFill>
                <a:schemeClr val="dk1"/>
              </a:solidFill>
            </a:endParaRPr>
          </a:p>
          <a:p>
            <a:pPr>
              <a:lnSpc>
                <a:spcPct val="110000"/>
              </a:lnSpc>
              <a:spcBef>
                <a:spcPts val="0"/>
              </a:spcBef>
            </a:pPr>
            <a:r>
              <a:rPr lang="en-US" sz="2400" b="1" dirty="0">
                <a:solidFill>
                  <a:schemeClr val="dk1"/>
                </a:solidFill>
              </a:rPr>
              <a:t>Suggests</a:t>
            </a:r>
            <a:r>
              <a:rPr lang="en-US" sz="2400" dirty="0">
                <a:solidFill>
                  <a:schemeClr val="dk1"/>
                </a:solidFill>
              </a:rPr>
              <a:t> how to prepare for mediation and how mediation fits in the family law system.</a:t>
            </a:r>
          </a:p>
        </p:txBody>
      </p:sp>
      <p:pic>
        <p:nvPicPr>
          <p:cNvPr id="24" name="Google Shape;85;p14"/>
          <p:cNvPicPr preferRelativeResize="0"/>
          <p:nvPr/>
        </p:nvPicPr>
        <p:blipFill>
          <a:blip r:embed="rId8">
            <a:alphaModFix/>
          </a:blip>
          <a:stretch>
            <a:fillRect/>
          </a:stretch>
        </p:blipFill>
        <p:spPr>
          <a:xfrm>
            <a:off x="622341" y="2788126"/>
            <a:ext cx="1489264" cy="1147192"/>
          </a:xfrm>
          <a:prstGeom prst="rect">
            <a:avLst/>
          </a:prstGeom>
          <a:noFill/>
          <a:ln>
            <a:noFill/>
          </a:ln>
          <a:effectLst/>
        </p:spPr>
      </p:pic>
      <p:grpSp>
        <p:nvGrpSpPr>
          <p:cNvPr id="25" name="Google Shape;90;p14"/>
          <p:cNvGrpSpPr/>
          <p:nvPr/>
        </p:nvGrpSpPr>
        <p:grpSpPr>
          <a:xfrm>
            <a:off x="10126166" y="2902548"/>
            <a:ext cx="1387668" cy="869548"/>
            <a:chOff x="7213080" y="1899006"/>
            <a:chExt cx="1428750" cy="1094212"/>
          </a:xfrm>
          <a:effectLst/>
        </p:grpSpPr>
        <p:pic>
          <p:nvPicPr>
            <p:cNvPr id="26" name="Google Shape;91;p14"/>
            <p:cNvPicPr preferRelativeResize="0"/>
            <p:nvPr/>
          </p:nvPicPr>
          <p:blipFill>
            <a:blip r:embed="rId9">
              <a:alphaModFix/>
            </a:blip>
            <a:stretch>
              <a:fillRect/>
            </a:stretch>
          </p:blipFill>
          <p:spPr>
            <a:xfrm>
              <a:off x="7213080" y="1960051"/>
              <a:ext cx="1428750" cy="1033167"/>
            </a:xfrm>
            <a:prstGeom prst="rect">
              <a:avLst/>
            </a:prstGeom>
            <a:noFill/>
            <a:ln>
              <a:noFill/>
            </a:ln>
            <a:effectLst>
              <a:outerShdw blurRad="57150" dist="66675" dir="3300000" algn="bl" rotWithShape="0">
                <a:srgbClr val="3C78D8">
                  <a:alpha val="50000"/>
                </a:srgbClr>
              </a:outerShdw>
            </a:effectLst>
          </p:spPr>
        </p:pic>
        <p:pic>
          <p:nvPicPr>
            <p:cNvPr id="27" name="Google Shape;92;p14"/>
            <p:cNvPicPr preferRelativeResize="0"/>
            <p:nvPr/>
          </p:nvPicPr>
          <p:blipFill rotWithShape="1">
            <a:blip r:embed="rId10">
              <a:alphaModFix/>
            </a:blip>
            <a:srcRect l="13397" r="73442" b="40454"/>
            <a:stretch/>
          </p:blipFill>
          <p:spPr>
            <a:xfrm>
              <a:off x="7855087" y="1899006"/>
              <a:ext cx="188025" cy="615203"/>
            </a:xfrm>
            <a:prstGeom prst="rect">
              <a:avLst/>
            </a:prstGeom>
            <a:noFill/>
            <a:ln>
              <a:noFill/>
            </a:ln>
            <a:effectLst>
              <a:outerShdw blurRad="57150" dist="19050" dir="5400000" algn="bl" rotWithShape="0">
                <a:srgbClr val="000000">
                  <a:alpha val="50000"/>
                </a:srgbClr>
              </a:outerShdw>
            </a:effectLst>
          </p:spPr>
        </p:pic>
        <p:sp>
          <p:nvSpPr>
            <p:cNvPr id="28" name="Google Shape;93;p14"/>
            <p:cNvSpPr/>
            <p:nvPr/>
          </p:nvSpPr>
          <p:spPr>
            <a:xfrm>
              <a:off x="8015300" y="2109800"/>
              <a:ext cx="57300" cy="328500"/>
            </a:xfrm>
            <a:prstGeom prst="rect">
              <a:avLst/>
            </a:prstGeom>
            <a:solidFill>
              <a:srgbClr val="D0E0E3"/>
            </a:solidFill>
            <a:ln w="9525" cap="flat" cmpd="sng">
              <a:solidFill>
                <a:srgbClr val="D0E0E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6947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6" name="Google Shape;86;p14"/>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221451" y="2694842"/>
            <a:ext cx="1023034" cy="1333760"/>
          </a:xfrm>
          <a:prstGeom prst="rect">
            <a:avLst/>
          </a:prstGeom>
          <a:noFill/>
          <a:ln>
            <a:noFill/>
          </a:ln>
          <a:effectLst/>
        </p:spPr>
      </p:pic>
      <p:pic>
        <p:nvPicPr>
          <p:cNvPr id="87" name="Google Shape;87;p14"/>
          <p:cNvPicPr preferRelativeResize="0"/>
          <p:nvPr/>
        </p:nvPicPr>
        <p:blipFill rotWithShape="1">
          <a:blip r:embed="rId5">
            <a:alphaModFix amt="78000"/>
            <a:extLst>
              <a:ext uri="{BEBA8EAE-BF5A-486C-A8C5-ECC9F3942E4B}">
                <a14:imgProps xmlns:a14="http://schemas.microsoft.com/office/drawing/2010/main">
                  <a14:imgLayer r:embed="rId6">
                    <a14:imgEffect>
                      <a14:saturation sat="0"/>
                    </a14:imgEffect>
                  </a14:imgLayer>
                </a14:imgProps>
              </a:ext>
            </a:extLst>
          </a:blip>
          <a:srcRect l="6457" t="6381" r="5808" b="10201"/>
          <a:stretch/>
        </p:blipFill>
        <p:spPr>
          <a:xfrm>
            <a:off x="5166733" y="2824993"/>
            <a:ext cx="1919267" cy="1073459"/>
          </a:xfrm>
          <a:prstGeom prst="rect">
            <a:avLst/>
          </a:prstGeom>
          <a:noFill/>
          <a:ln>
            <a:noFill/>
          </a:ln>
          <a:effectLst/>
        </p:spPr>
      </p:pic>
      <p:pic>
        <p:nvPicPr>
          <p:cNvPr id="88" name="Google Shape;88;p14"/>
          <p:cNvPicPr preferRelativeResize="0"/>
          <p:nvPr/>
        </p:nvPicPr>
        <p:blipFill>
          <a:blip r:embed="rId7">
            <a:alphaModFix/>
            <a:duotone>
              <a:schemeClr val="accent1">
                <a:shade val="45000"/>
                <a:satMod val="135000"/>
              </a:schemeClr>
              <a:prstClr val="white"/>
            </a:duotone>
          </a:blip>
          <a:stretch>
            <a:fillRect/>
          </a:stretch>
        </p:blipFill>
        <p:spPr>
          <a:xfrm>
            <a:off x="7543730" y="2544984"/>
            <a:ext cx="1926856" cy="1633478"/>
          </a:xfrm>
          <a:prstGeom prst="rect">
            <a:avLst/>
          </a:prstGeom>
          <a:noFill/>
          <a:ln>
            <a:noFill/>
          </a:ln>
          <a:effectLst/>
        </p:spPr>
      </p:pic>
      <p:sp>
        <p:nvSpPr>
          <p:cNvPr id="99" name="Google Shape;99;p14"/>
          <p:cNvSpPr txBox="1"/>
          <p:nvPr/>
        </p:nvSpPr>
        <p:spPr>
          <a:xfrm>
            <a:off x="850900" y="4813300"/>
            <a:ext cx="58420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0" name="Google Shape;100;p14"/>
          <p:cNvSpPr txBox="1"/>
          <p:nvPr/>
        </p:nvSpPr>
        <p:spPr>
          <a:xfrm>
            <a:off x="1054100" y="5321300"/>
            <a:ext cx="96392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1" name="Google Shape;101;p14"/>
          <p:cNvSpPr txBox="1"/>
          <p:nvPr/>
        </p:nvSpPr>
        <p:spPr>
          <a:xfrm>
            <a:off x="1257300" y="5829300"/>
            <a:ext cx="83868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cxnSp>
        <p:nvCxnSpPr>
          <p:cNvPr id="110" name="Google Shape;110;p14"/>
          <p:cNvCxnSpPr/>
          <p:nvPr/>
        </p:nvCxnSpPr>
        <p:spPr>
          <a:xfrm>
            <a:off x="7114129"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103" name="Google Shape;103;p14"/>
          <p:cNvSpPr txBox="1"/>
          <p:nvPr/>
        </p:nvSpPr>
        <p:spPr>
          <a:xfrm>
            <a:off x="382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1:</a:t>
            </a:r>
          </a:p>
          <a:p>
            <a:pPr algn="ctr"/>
            <a:r>
              <a:rPr lang="en-AU" b="1" dirty="0">
                <a:latin typeface="Arial" panose="020B0604020202020204" pitchFamily="34" charset="0"/>
                <a:cs typeface="Arial" panose="020B0604020202020204" pitchFamily="34" charset="0"/>
              </a:rPr>
              <a:t>Call</a:t>
            </a:r>
          </a:p>
        </p:txBody>
      </p:sp>
      <p:sp>
        <p:nvSpPr>
          <p:cNvPr id="104" name="Google Shape;104;p14"/>
          <p:cNvSpPr txBox="1"/>
          <p:nvPr/>
        </p:nvSpPr>
        <p:spPr>
          <a:xfrm>
            <a:off x="2744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2:</a:t>
            </a:r>
          </a:p>
          <a:p>
            <a:pPr algn="ctr"/>
            <a:r>
              <a:rPr lang="en-AU" b="1" dirty="0">
                <a:latin typeface="Arial" panose="020B0604020202020204" pitchFamily="34" charset="0"/>
                <a:cs typeface="Arial" panose="020B0604020202020204" pitchFamily="34" charset="0"/>
              </a:rPr>
              <a:t>Assessment appointment</a:t>
            </a:r>
          </a:p>
        </p:txBody>
      </p:sp>
      <p:sp>
        <p:nvSpPr>
          <p:cNvPr id="105" name="Google Shape;105;p14"/>
          <p:cNvSpPr txBox="1"/>
          <p:nvPr/>
        </p:nvSpPr>
        <p:spPr>
          <a:xfrm>
            <a:off x="5106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3:</a:t>
            </a:r>
          </a:p>
          <a:p>
            <a:pPr algn="ctr"/>
            <a:r>
              <a:rPr lang="en-AU" b="1" dirty="0">
                <a:latin typeface="Arial" panose="020B0604020202020204" pitchFamily="34" charset="0"/>
                <a:cs typeface="Arial" panose="020B0604020202020204" pitchFamily="34" charset="0"/>
              </a:rPr>
              <a:t>Information session</a:t>
            </a:r>
          </a:p>
        </p:txBody>
      </p:sp>
      <p:sp>
        <p:nvSpPr>
          <p:cNvPr id="106" name="Google Shape;106;p14"/>
          <p:cNvSpPr txBox="1"/>
          <p:nvPr/>
        </p:nvSpPr>
        <p:spPr>
          <a:xfrm>
            <a:off x="7468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solidFill>
                  <a:schemeClr val="tx2"/>
                </a:solidFill>
                <a:latin typeface="Arial" panose="020B0604020202020204" pitchFamily="34" charset="0"/>
                <a:cs typeface="Arial" panose="020B0604020202020204" pitchFamily="34" charset="0"/>
              </a:rPr>
              <a:t>STEP 4:</a:t>
            </a:r>
          </a:p>
          <a:p>
            <a:pPr algn="ctr"/>
            <a:r>
              <a:rPr lang="en-AU" b="1" dirty="0">
                <a:solidFill>
                  <a:schemeClr val="tx2"/>
                </a:solidFill>
                <a:latin typeface="Arial" panose="020B0604020202020204" pitchFamily="34" charset="0"/>
                <a:cs typeface="Arial" panose="020B0604020202020204" pitchFamily="34" charset="0"/>
              </a:rPr>
              <a:t>Second</a:t>
            </a:r>
            <a:br>
              <a:rPr lang="en-AU" b="1" dirty="0">
                <a:solidFill>
                  <a:schemeClr val="tx2"/>
                </a:solidFill>
                <a:latin typeface="Arial" panose="020B0604020202020204" pitchFamily="34" charset="0"/>
                <a:cs typeface="Arial" panose="020B0604020202020204" pitchFamily="34" charset="0"/>
              </a:rPr>
            </a:br>
            <a:r>
              <a:rPr lang="en-AU" b="1" dirty="0">
                <a:solidFill>
                  <a:schemeClr val="tx2"/>
                </a:solidFill>
                <a:latin typeface="Arial" panose="020B0604020202020204" pitchFamily="34" charset="0"/>
                <a:cs typeface="Arial" panose="020B0604020202020204" pitchFamily="34" charset="0"/>
              </a:rPr>
              <a:t>parent</a:t>
            </a:r>
          </a:p>
        </p:txBody>
      </p:sp>
      <p:sp>
        <p:nvSpPr>
          <p:cNvPr id="107" name="Google Shape;107;p14"/>
          <p:cNvSpPr txBox="1"/>
          <p:nvPr/>
        </p:nvSpPr>
        <p:spPr>
          <a:xfrm>
            <a:off x="9830000" y="1577552"/>
            <a:ext cx="1980000" cy="619030"/>
          </a:xfrm>
          <a:prstGeom prst="rect">
            <a:avLst/>
          </a:prstGeom>
          <a:noFill/>
          <a:ln>
            <a:noFill/>
          </a:ln>
          <a:effectLst/>
        </p:spPr>
        <p:txBody>
          <a:bodyPr spcFirstLastPara="1" wrap="square" lIns="121900" tIns="121900" rIns="121900" bIns="121900" anchor="t" anchorCtr="0">
            <a:noAutofit/>
          </a:bodyPr>
          <a:lstStyle/>
          <a:p>
            <a:pPr algn="ctr"/>
            <a:r>
              <a:rPr lang="en" b="1" dirty="0">
                <a:latin typeface="Arial" panose="020B0604020202020204" pitchFamily="34" charset="0"/>
                <a:cs typeface="Arial" panose="020B0604020202020204" pitchFamily="34" charset="0"/>
              </a:rPr>
              <a:t>STEP 5:</a:t>
            </a:r>
          </a:p>
          <a:p>
            <a:pPr algn="ctr"/>
            <a:r>
              <a:rPr lang="en" b="1" dirty="0">
                <a:latin typeface="Arial" panose="020B0604020202020204" pitchFamily="34" charset="0"/>
                <a:cs typeface="Arial" panose="020B0604020202020204" pitchFamily="34" charset="0"/>
              </a:rPr>
              <a:t>Mediation</a:t>
            </a:r>
            <a:endParaRPr b="1" dirty="0">
              <a:latin typeface="Arial" panose="020B0604020202020204" pitchFamily="34" charset="0"/>
              <a:cs typeface="Arial" panose="020B0604020202020204" pitchFamily="34" charset="0"/>
            </a:endParaRPr>
          </a:p>
        </p:txBody>
      </p:sp>
      <p:cxnSp>
        <p:nvCxnSpPr>
          <p:cNvPr id="108" name="Google Shape;108;p14"/>
          <p:cNvCxnSpPr/>
          <p:nvPr/>
        </p:nvCxnSpPr>
        <p:spPr>
          <a:xfrm>
            <a:off x="2199896"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09" name="Google Shape;109;p14"/>
          <p:cNvCxnSpPr/>
          <p:nvPr/>
        </p:nvCxnSpPr>
        <p:spPr>
          <a:xfrm>
            <a:off x="4680670"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11" name="Google Shape;111;p14"/>
          <p:cNvCxnSpPr/>
          <p:nvPr/>
        </p:nvCxnSpPr>
        <p:spPr>
          <a:xfrm>
            <a:off x="9366378"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p:cNvSpPr>
            <a:spLocks noGrp="1"/>
          </p:cNvSpPr>
          <p:nvPr>
            <p:ph type="title"/>
          </p:nvPr>
        </p:nvSpPr>
        <p:spPr/>
        <p:txBody>
          <a:bodyPr/>
          <a:lstStyle/>
          <a:p>
            <a:r>
              <a:rPr lang="en-AU" dirty="0"/>
              <a:t>Step 4: Second parent</a:t>
            </a:r>
          </a:p>
        </p:txBody>
      </p:sp>
      <p:sp>
        <p:nvSpPr>
          <p:cNvPr id="3" name="Content Placeholder 2"/>
          <p:cNvSpPr>
            <a:spLocks noGrp="1"/>
          </p:cNvSpPr>
          <p:nvPr>
            <p:ph idx="1"/>
          </p:nvPr>
        </p:nvSpPr>
        <p:spPr>
          <a:xfrm>
            <a:off x="609600" y="4465404"/>
            <a:ext cx="10972800" cy="1929896"/>
          </a:xfrm>
        </p:spPr>
        <p:txBody>
          <a:bodyPr>
            <a:normAutofit/>
          </a:bodyPr>
          <a:lstStyle/>
          <a:p>
            <a:pPr>
              <a:spcBef>
                <a:spcPts val="0"/>
              </a:spcBef>
            </a:pPr>
            <a:r>
              <a:rPr lang="en-US" sz="2400" b="1" dirty="0">
                <a:solidFill>
                  <a:schemeClr val="dk1"/>
                </a:solidFill>
              </a:rPr>
              <a:t>The steps so far are repeated </a:t>
            </a:r>
            <a:r>
              <a:rPr lang="en-US" sz="2400" dirty="0">
                <a:solidFill>
                  <a:schemeClr val="dk1"/>
                </a:solidFill>
              </a:rPr>
              <a:t>for the other person/party.</a:t>
            </a:r>
          </a:p>
          <a:p>
            <a:pPr>
              <a:spcBef>
                <a:spcPts val="0"/>
              </a:spcBef>
            </a:pPr>
            <a:r>
              <a:rPr lang="en-US" sz="2400" b="1" dirty="0">
                <a:solidFill>
                  <a:schemeClr val="dk1"/>
                </a:solidFill>
              </a:rPr>
              <a:t>Suitability for FDR </a:t>
            </a:r>
            <a:r>
              <a:rPr lang="en-US" sz="2400" dirty="0">
                <a:solidFill>
                  <a:schemeClr val="dk1"/>
                </a:solidFill>
              </a:rPr>
              <a:t>is determined by the FDRP after meeting both parties. The FDRP will discuss this with you.</a:t>
            </a:r>
          </a:p>
          <a:p>
            <a:pPr>
              <a:spcBef>
                <a:spcPts val="0"/>
              </a:spcBef>
            </a:pPr>
            <a:r>
              <a:rPr lang="en-US" sz="2400" b="1" dirty="0">
                <a:solidFill>
                  <a:schemeClr val="dk1"/>
                </a:solidFill>
              </a:rPr>
              <a:t>Confidentiality </a:t>
            </a:r>
            <a:r>
              <a:rPr lang="en-US" sz="2400" dirty="0">
                <a:solidFill>
                  <a:schemeClr val="dk1"/>
                </a:solidFill>
              </a:rPr>
              <a:t>is maintained throughout the process.</a:t>
            </a:r>
            <a:endParaRPr lang="en-US" sz="2400" b="1" dirty="0">
              <a:solidFill>
                <a:schemeClr val="dk1"/>
              </a:solidFill>
            </a:endParaRPr>
          </a:p>
        </p:txBody>
      </p:sp>
      <p:grpSp>
        <p:nvGrpSpPr>
          <p:cNvPr id="24" name="Google Shape;90;p14"/>
          <p:cNvGrpSpPr/>
          <p:nvPr/>
        </p:nvGrpSpPr>
        <p:grpSpPr>
          <a:xfrm>
            <a:off x="10126166" y="2902548"/>
            <a:ext cx="1387668" cy="869548"/>
            <a:chOff x="7213080" y="1899006"/>
            <a:chExt cx="1428750" cy="1094212"/>
          </a:xfrm>
          <a:effectLst/>
        </p:grpSpPr>
        <p:pic>
          <p:nvPicPr>
            <p:cNvPr id="25" name="Google Shape;91;p14"/>
            <p:cNvPicPr preferRelativeResize="0"/>
            <p:nvPr/>
          </p:nvPicPr>
          <p:blipFill>
            <a:blip r:embed="rId8">
              <a:alphaModFix/>
            </a:blip>
            <a:stretch>
              <a:fillRect/>
            </a:stretch>
          </p:blipFill>
          <p:spPr>
            <a:xfrm>
              <a:off x="7213080" y="1960051"/>
              <a:ext cx="1428750" cy="1033167"/>
            </a:xfrm>
            <a:prstGeom prst="rect">
              <a:avLst/>
            </a:prstGeom>
            <a:noFill/>
            <a:ln>
              <a:noFill/>
            </a:ln>
            <a:effectLst>
              <a:outerShdw blurRad="57150" dist="66675" dir="3300000" algn="bl" rotWithShape="0">
                <a:srgbClr val="3C78D8">
                  <a:alpha val="50000"/>
                </a:srgbClr>
              </a:outerShdw>
            </a:effectLst>
          </p:spPr>
        </p:pic>
        <p:pic>
          <p:nvPicPr>
            <p:cNvPr id="26" name="Google Shape;92;p14"/>
            <p:cNvPicPr preferRelativeResize="0"/>
            <p:nvPr/>
          </p:nvPicPr>
          <p:blipFill rotWithShape="1">
            <a:blip r:embed="rId9">
              <a:alphaModFix/>
            </a:blip>
            <a:srcRect l="13397" r="73442" b="40454"/>
            <a:stretch/>
          </p:blipFill>
          <p:spPr>
            <a:xfrm>
              <a:off x="7855087" y="1899006"/>
              <a:ext cx="188025" cy="615203"/>
            </a:xfrm>
            <a:prstGeom prst="rect">
              <a:avLst/>
            </a:prstGeom>
            <a:noFill/>
            <a:ln>
              <a:noFill/>
            </a:ln>
            <a:effectLst>
              <a:outerShdw blurRad="57150" dist="19050" dir="5400000" algn="bl" rotWithShape="0">
                <a:srgbClr val="000000">
                  <a:alpha val="50000"/>
                </a:srgbClr>
              </a:outerShdw>
            </a:effectLst>
          </p:spPr>
        </p:pic>
        <p:sp>
          <p:nvSpPr>
            <p:cNvPr id="27" name="Google Shape;93;p14"/>
            <p:cNvSpPr/>
            <p:nvPr/>
          </p:nvSpPr>
          <p:spPr>
            <a:xfrm>
              <a:off x="8015300" y="2109800"/>
              <a:ext cx="57300" cy="328500"/>
            </a:xfrm>
            <a:prstGeom prst="rect">
              <a:avLst/>
            </a:prstGeom>
            <a:solidFill>
              <a:srgbClr val="D0E0E3"/>
            </a:solidFill>
            <a:ln w="9525" cap="flat" cmpd="sng">
              <a:solidFill>
                <a:srgbClr val="D0E0E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pic>
        <p:nvPicPr>
          <p:cNvPr id="28" name="Google Shape;85;p14"/>
          <p:cNvPicPr preferRelativeResize="0"/>
          <p:nvPr/>
        </p:nvPicPr>
        <p:blipFill>
          <a:blip r:embed="rId10">
            <a:alphaModFix/>
          </a:blip>
          <a:stretch>
            <a:fillRect/>
          </a:stretch>
        </p:blipFill>
        <p:spPr>
          <a:xfrm>
            <a:off x="622341" y="2788126"/>
            <a:ext cx="1489264" cy="1147192"/>
          </a:xfrm>
          <a:prstGeom prst="rect">
            <a:avLst/>
          </a:prstGeom>
          <a:noFill/>
          <a:ln>
            <a:noFill/>
          </a:ln>
          <a:effectLst/>
        </p:spPr>
      </p:pic>
    </p:spTree>
    <p:extLst>
      <p:ext uri="{BB962C8B-B14F-4D97-AF65-F5344CB8AC3E}">
        <p14:creationId xmlns:p14="http://schemas.microsoft.com/office/powerpoint/2010/main" val="367243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6" name="Google Shape;86;p14"/>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221451" y="2694842"/>
            <a:ext cx="1023034" cy="1333760"/>
          </a:xfrm>
          <a:prstGeom prst="rect">
            <a:avLst/>
          </a:prstGeom>
          <a:noFill/>
          <a:ln>
            <a:noFill/>
          </a:ln>
          <a:effectLst/>
        </p:spPr>
      </p:pic>
      <p:pic>
        <p:nvPicPr>
          <p:cNvPr id="87" name="Google Shape;87;p14"/>
          <p:cNvPicPr preferRelativeResize="0"/>
          <p:nvPr/>
        </p:nvPicPr>
        <p:blipFill rotWithShape="1">
          <a:blip r:embed="rId5">
            <a:alphaModFix amt="78000"/>
            <a:extLst>
              <a:ext uri="{BEBA8EAE-BF5A-486C-A8C5-ECC9F3942E4B}">
                <a14:imgProps xmlns:a14="http://schemas.microsoft.com/office/drawing/2010/main">
                  <a14:imgLayer r:embed="rId6">
                    <a14:imgEffect>
                      <a14:saturation sat="0"/>
                    </a14:imgEffect>
                  </a14:imgLayer>
                </a14:imgProps>
              </a:ext>
            </a:extLst>
          </a:blip>
          <a:srcRect l="6457" t="6381" r="5808" b="10201"/>
          <a:stretch/>
        </p:blipFill>
        <p:spPr>
          <a:xfrm>
            <a:off x="5166733" y="2824993"/>
            <a:ext cx="1919267" cy="1073459"/>
          </a:xfrm>
          <a:prstGeom prst="rect">
            <a:avLst/>
          </a:prstGeom>
          <a:noFill/>
          <a:ln>
            <a:noFill/>
          </a:ln>
          <a:effectLst/>
        </p:spPr>
      </p:pic>
      <p:pic>
        <p:nvPicPr>
          <p:cNvPr id="88" name="Google Shape;88;p14"/>
          <p:cNvPicPr preferRelativeResize="0"/>
          <p:nvPr/>
        </p:nvPicPr>
        <p:blipFill>
          <a:blip r:embed="rId7">
            <a:alphaModFix/>
          </a:blip>
          <a:stretch>
            <a:fillRect/>
          </a:stretch>
        </p:blipFill>
        <p:spPr>
          <a:xfrm>
            <a:off x="7745711" y="2716212"/>
            <a:ext cx="1522894" cy="1291021"/>
          </a:xfrm>
          <a:prstGeom prst="rect">
            <a:avLst/>
          </a:prstGeom>
          <a:noFill/>
          <a:ln>
            <a:noFill/>
          </a:ln>
          <a:effectLst/>
        </p:spPr>
      </p:pic>
      <p:grpSp>
        <p:nvGrpSpPr>
          <p:cNvPr id="90" name="Google Shape;90;p14"/>
          <p:cNvGrpSpPr/>
          <p:nvPr/>
        </p:nvGrpSpPr>
        <p:grpSpPr>
          <a:xfrm>
            <a:off x="10126166" y="2902548"/>
            <a:ext cx="1387668" cy="869548"/>
            <a:chOff x="7213080" y="1899006"/>
            <a:chExt cx="1428750" cy="1094212"/>
          </a:xfrm>
          <a:effectLst/>
        </p:grpSpPr>
        <p:pic>
          <p:nvPicPr>
            <p:cNvPr id="91" name="Google Shape;91;p14"/>
            <p:cNvPicPr preferRelativeResize="0"/>
            <p:nvPr/>
          </p:nvPicPr>
          <p:blipFill>
            <a:blip r:embed="rId8">
              <a:alphaModFix/>
              <a:duotone>
                <a:schemeClr val="accent1">
                  <a:shade val="45000"/>
                  <a:satMod val="135000"/>
                </a:schemeClr>
                <a:prstClr val="white"/>
              </a:duotone>
            </a:blip>
            <a:stretch>
              <a:fillRect/>
            </a:stretch>
          </p:blipFill>
          <p:spPr>
            <a:xfrm>
              <a:off x="7213080" y="1960051"/>
              <a:ext cx="1428750" cy="1033167"/>
            </a:xfrm>
            <a:prstGeom prst="rect">
              <a:avLst/>
            </a:prstGeom>
            <a:noFill/>
            <a:ln>
              <a:noFill/>
            </a:ln>
            <a:effectLst>
              <a:outerShdw blurRad="57150" dist="66675" dir="3300000" algn="bl" rotWithShape="0">
                <a:srgbClr val="3C78D8">
                  <a:alpha val="50000"/>
                </a:srgbClr>
              </a:outerShdw>
            </a:effectLst>
          </p:spPr>
        </p:pic>
        <p:pic>
          <p:nvPicPr>
            <p:cNvPr id="92" name="Google Shape;92;p14"/>
            <p:cNvPicPr preferRelativeResize="0"/>
            <p:nvPr/>
          </p:nvPicPr>
          <p:blipFill rotWithShape="1">
            <a:blip r:embed="rId9">
              <a:alphaModFix/>
              <a:duotone>
                <a:schemeClr val="accent1">
                  <a:shade val="45000"/>
                  <a:satMod val="135000"/>
                </a:schemeClr>
                <a:prstClr val="white"/>
              </a:duotone>
            </a:blip>
            <a:srcRect l="13397" r="73442" b="40454"/>
            <a:stretch/>
          </p:blipFill>
          <p:spPr>
            <a:xfrm>
              <a:off x="7855087" y="1899006"/>
              <a:ext cx="188025" cy="615203"/>
            </a:xfrm>
            <a:prstGeom prst="rect">
              <a:avLst/>
            </a:prstGeom>
            <a:noFill/>
            <a:ln>
              <a:noFill/>
            </a:ln>
            <a:effectLst>
              <a:outerShdw blurRad="57150" dist="19050" dir="5400000" algn="bl" rotWithShape="0">
                <a:srgbClr val="000000">
                  <a:alpha val="50000"/>
                </a:srgbClr>
              </a:outerShdw>
            </a:effectLst>
          </p:spPr>
        </p:pic>
        <p:sp>
          <p:nvSpPr>
            <p:cNvPr id="93" name="Google Shape;93;p14"/>
            <p:cNvSpPr/>
            <p:nvPr/>
          </p:nvSpPr>
          <p:spPr>
            <a:xfrm>
              <a:off x="8015300" y="2109800"/>
              <a:ext cx="57300" cy="328500"/>
            </a:xfrm>
            <a:prstGeom prst="rect">
              <a:avLst/>
            </a:prstGeom>
            <a:solidFill>
              <a:srgbClr val="D0E0E3"/>
            </a:solidFill>
            <a:ln w="9525" cap="flat" cmpd="sng">
              <a:solidFill>
                <a:srgbClr val="D0E0E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sp>
        <p:nvSpPr>
          <p:cNvPr id="99" name="Google Shape;99;p14"/>
          <p:cNvSpPr txBox="1"/>
          <p:nvPr/>
        </p:nvSpPr>
        <p:spPr>
          <a:xfrm>
            <a:off x="850900" y="4813300"/>
            <a:ext cx="58420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0" name="Google Shape;100;p14"/>
          <p:cNvSpPr txBox="1"/>
          <p:nvPr/>
        </p:nvSpPr>
        <p:spPr>
          <a:xfrm>
            <a:off x="1054100" y="5321300"/>
            <a:ext cx="96392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1" name="Google Shape;101;p14"/>
          <p:cNvSpPr txBox="1"/>
          <p:nvPr/>
        </p:nvSpPr>
        <p:spPr>
          <a:xfrm>
            <a:off x="1257300" y="5829300"/>
            <a:ext cx="83868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cxnSp>
        <p:nvCxnSpPr>
          <p:cNvPr id="110" name="Google Shape;110;p14"/>
          <p:cNvCxnSpPr/>
          <p:nvPr/>
        </p:nvCxnSpPr>
        <p:spPr>
          <a:xfrm>
            <a:off x="7114129"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103" name="Google Shape;103;p14"/>
          <p:cNvSpPr txBox="1"/>
          <p:nvPr/>
        </p:nvSpPr>
        <p:spPr>
          <a:xfrm>
            <a:off x="382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1:</a:t>
            </a:r>
          </a:p>
          <a:p>
            <a:pPr algn="ctr"/>
            <a:r>
              <a:rPr lang="en-AU" b="1" dirty="0">
                <a:latin typeface="Arial" panose="020B0604020202020204" pitchFamily="34" charset="0"/>
                <a:cs typeface="Arial" panose="020B0604020202020204" pitchFamily="34" charset="0"/>
              </a:rPr>
              <a:t>Call</a:t>
            </a:r>
          </a:p>
        </p:txBody>
      </p:sp>
      <p:sp>
        <p:nvSpPr>
          <p:cNvPr id="104" name="Google Shape;104;p14"/>
          <p:cNvSpPr txBox="1"/>
          <p:nvPr/>
        </p:nvSpPr>
        <p:spPr>
          <a:xfrm>
            <a:off x="2744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2:</a:t>
            </a:r>
          </a:p>
          <a:p>
            <a:pPr algn="ctr"/>
            <a:r>
              <a:rPr lang="en-AU" b="1" dirty="0">
                <a:latin typeface="Arial" panose="020B0604020202020204" pitchFamily="34" charset="0"/>
                <a:cs typeface="Arial" panose="020B0604020202020204" pitchFamily="34" charset="0"/>
              </a:rPr>
              <a:t>Assessment appointment</a:t>
            </a:r>
          </a:p>
        </p:txBody>
      </p:sp>
      <p:sp>
        <p:nvSpPr>
          <p:cNvPr id="105" name="Google Shape;105;p14"/>
          <p:cNvSpPr txBox="1"/>
          <p:nvPr/>
        </p:nvSpPr>
        <p:spPr>
          <a:xfrm>
            <a:off x="5106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3:</a:t>
            </a:r>
          </a:p>
          <a:p>
            <a:pPr algn="ctr"/>
            <a:r>
              <a:rPr lang="en-AU" b="1" dirty="0">
                <a:latin typeface="Arial" panose="020B0604020202020204" pitchFamily="34" charset="0"/>
                <a:cs typeface="Arial" panose="020B0604020202020204" pitchFamily="34" charset="0"/>
              </a:rPr>
              <a:t>Information session</a:t>
            </a:r>
          </a:p>
        </p:txBody>
      </p:sp>
      <p:sp>
        <p:nvSpPr>
          <p:cNvPr id="106" name="Google Shape;106;p14"/>
          <p:cNvSpPr txBox="1"/>
          <p:nvPr/>
        </p:nvSpPr>
        <p:spPr>
          <a:xfrm>
            <a:off x="7468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AU" b="1" dirty="0">
                <a:latin typeface="Arial" panose="020B0604020202020204" pitchFamily="34" charset="0"/>
                <a:cs typeface="Arial" panose="020B0604020202020204" pitchFamily="34" charset="0"/>
              </a:rPr>
              <a:t>STEP 4:</a:t>
            </a:r>
          </a:p>
          <a:p>
            <a:pPr algn="ctr"/>
            <a:r>
              <a:rPr lang="en-AU" b="1" dirty="0">
                <a:latin typeface="Arial" panose="020B0604020202020204" pitchFamily="34" charset="0"/>
                <a:cs typeface="Arial" panose="020B0604020202020204" pitchFamily="34" charset="0"/>
              </a:rPr>
              <a:t>Second</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parent</a:t>
            </a:r>
          </a:p>
        </p:txBody>
      </p:sp>
      <p:sp>
        <p:nvSpPr>
          <p:cNvPr id="107" name="Google Shape;107;p14"/>
          <p:cNvSpPr txBox="1"/>
          <p:nvPr/>
        </p:nvSpPr>
        <p:spPr>
          <a:xfrm>
            <a:off x="9830000" y="1577552"/>
            <a:ext cx="1980000" cy="619030"/>
          </a:xfrm>
          <a:prstGeom prst="rect">
            <a:avLst/>
          </a:prstGeom>
          <a:noFill/>
          <a:ln>
            <a:noFill/>
          </a:ln>
          <a:effectLst/>
        </p:spPr>
        <p:txBody>
          <a:bodyPr spcFirstLastPara="1" wrap="square" lIns="121900" tIns="121900" rIns="121900" bIns="121900" anchor="t" anchorCtr="0">
            <a:noAutofit/>
          </a:bodyPr>
          <a:lstStyle/>
          <a:p>
            <a:pPr algn="ctr"/>
            <a:r>
              <a:rPr lang="en" b="1" dirty="0">
                <a:solidFill>
                  <a:schemeClr val="tx2"/>
                </a:solidFill>
                <a:latin typeface="Arial" panose="020B0604020202020204" pitchFamily="34" charset="0"/>
                <a:cs typeface="Arial" panose="020B0604020202020204" pitchFamily="34" charset="0"/>
              </a:rPr>
              <a:t>STEP 5:</a:t>
            </a:r>
          </a:p>
          <a:p>
            <a:pPr algn="ctr"/>
            <a:r>
              <a:rPr lang="en" b="1" dirty="0">
                <a:solidFill>
                  <a:schemeClr val="tx2"/>
                </a:solidFill>
                <a:latin typeface="Arial" panose="020B0604020202020204" pitchFamily="34" charset="0"/>
                <a:cs typeface="Arial" panose="020B0604020202020204" pitchFamily="34" charset="0"/>
              </a:rPr>
              <a:t>Mediation</a:t>
            </a:r>
            <a:endParaRPr b="1" dirty="0">
              <a:solidFill>
                <a:schemeClr val="tx2"/>
              </a:solidFill>
              <a:latin typeface="Arial" panose="020B0604020202020204" pitchFamily="34" charset="0"/>
              <a:cs typeface="Arial" panose="020B0604020202020204" pitchFamily="34" charset="0"/>
            </a:endParaRPr>
          </a:p>
        </p:txBody>
      </p:sp>
      <p:cxnSp>
        <p:nvCxnSpPr>
          <p:cNvPr id="108" name="Google Shape;108;p14"/>
          <p:cNvCxnSpPr/>
          <p:nvPr/>
        </p:nvCxnSpPr>
        <p:spPr>
          <a:xfrm>
            <a:off x="2199896"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09" name="Google Shape;109;p14"/>
          <p:cNvCxnSpPr/>
          <p:nvPr/>
        </p:nvCxnSpPr>
        <p:spPr>
          <a:xfrm>
            <a:off x="4680670"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11" name="Google Shape;111;p14"/>
          <p:cNvCxnSpPr/>
          <p:nvPr/>
        </p:nvCxnSpPr>
        <p:spPr>
          <a:xfrm>
            <a:off x="9366378"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p:cNvSpPr>
            <a:spLocks noGrp="1"/>
          </p:cNvSpPr>
          <p:nvPr>
            <p:ph type="title"/>
          </p:nvPr>
        </p:nvSpPr>
        <p:spPr/>
        <p:txBody>
          <a:bodyPr/>
          <a:lstStyle/>
          <a:p>
            <a:r>
              <a:rPr lang="en-AU" dirty="0"/>
              <a:t>Step 5: Mediation</a:t>
            </a:r>
          </a:p>
        </p:txBody>
      </p:sp>
      <p:sp>
        <p:nvSpPr>
          <p:cNvPr id="3" name="Content Placeholder 2"/>
          <p:cNvSpPr>
            <a:spLocks noGrp="1"/>
          </p:cNvSpPr>
          <p:nvPr>
            <p:ph idx="1"/>
          </p:nvPr>
        </p:nvSpPr>
        <p:spPr>
          <a:xfrm>
            <a:off x="609600" y="4357115"/>
            <a:ext cx="10972800" cy="2264691"/>
          </a:xfrm>
        </p:spPr>
        <p:txBody>
          <a:bodyPr vert="horz" lIns="91440" tIns="45720" rIns="91440" bIns="45720" rtlCol="0" anchor="t">
            <a:noAutofit/>
          </a:bodyPr>
          <a:lstStyle/>
          <a:p>
            <a:r>
              <a:rPr lang="en-US" sz="2200" b="1" dirty="0">
                <a:solidFill>
                  <a:schemeClr val="dk1"/>
                </a:solidFill>
                <a:latin typeface="Arial"/>
                <a:cs typeface="Arial"/>
              </a:rPr>
              <a:t>FDR </a:t>
            </a:r>
            <a:r>
              <a:rPr lang="en-US" sz="2200" dirty="0">
                <a:solidFill>
                  <a:schemeClr val="dk1"/>
                </a:solidFill>
                <a:latin typeface="Arial"/>
                <a:cs typeface="Arial"/>
              </a:rPr>
              <a:t>can occur in the same room, in separate rooms, or by telephone or by video.</a:t>
            </a:r>
          </a:p>
          <a:p>
            <a:r>
              <a:rPr lang="en-US" sz="2200" b="1" dirty="0">
                <a:solidFill>
                  <a:schemeClr val="dk1"/>
                </a:solidFill>
                <a:latin typeface="Arial"/>
                <a:cs typeface="Arial"/>
              </a:rPr>
              <a:t>Your FDRP </a:t>
            </a:r>
            <a:r>
              <a:rPr lang="en-US" sz="2200" dirty="0">
                <a:solidFill>
                  <a:schemeClr val="dk1"/>
                </a:solidFill>
                <a:latin typeface="Arial"/>
                <a:cs typeface="Arial"/>
              </a:rPr>
              <a:t>will ensure a safe, respectful, structured, professional process to support decision making.</a:t>
            </a:r>
            <a:endParaRPr lang="en-US" sz="2200" dirty="0">
              <a:solidFill>
                <a:schemeClr val="dk1"/>
              </a:solidFill>
            </a:endParaRPr>
          </a:p>
          <a:p>
            <a:r>
              <a:rPr lang="en-US" sz="2200" b="1" dirty="0">
                <a:solidFill>
                  <a:schemeClr val="dk1"/>
                </a:solidFill>
                <a:latin typeface="Arial"/>
                <a:cs typeface="Arial"/>
              </a:rPr>
              <a:t>An agenda </a:t>
            </a:r>
            <a:r>
              <a:rPr lang="en-US" sz="2200" dirty="0">
                <a:solidFill>
                  <a:schemeClr val="dk1"/>
                </a:solidFill>
                <a:latin typeface="Arial"/>
                <a:cs typeface="Arial"/>
              </a:rPr>
              <a:t>is agreed upon by both participants, ideas are proposed and discussed, and agreements can be made.</a:t>
            </a:r>
            <a:endParaRPr lang="en-US" sz="2200" dirty="0">
              <a:solidFill>
                <a:schemeClr val="dk1"/>
              </a:solidFill>
            </a:endParaRPr>
          </a:p>
        </p:txBody>
      </p:sp>
      <p:pic>
        <p:nvPicPr>
          <p:cNvPr id="24" name="Google Shape;85;p14">
            <a:extLst>
              <a:ext uri="{FF2B5EF4-FFF2-40B4-BE49-F238E27FC236}">
                <a16:creationId xmlns:a16="http://schemas.microsoft.com/office/drawing/2014/main" id="{717B954A-B87B-4F32-A971-692B3A422BD0}"/>
              </a:ext>
            </a:extLst>
          </p:cNvPr>
          <p:cNvPicPr preferRelativeResize="0"/>
          <p:nvPr/>
        </p:nvPicPr>
        <p:blipFill>
          <a:blip r:embed="rId10">
            <a:alphaModFix/>
          </a:blip>
          <a:stretch>
            <a:fillRect/>
          </a:stretch>
        </p:blipFill>
        <p:spPr>
          <a:xfrm>
            <a:off x="622341" y="2788126"/>
            <a:ext cx="1489264" cy="1147192"/>
          </a:xfrm>
          <a:prstGeom prst="rect">
            <a:avLst/>
          </a:prstGeom>
          <a:noFill/>
          <a:ln>
            <a:noFill/>
          </a:ln>
          <a:effectLst/>
        </p:spPr>
      </p:pic>
    </p:spTree>
    <p:extLst>
      <p:ext uri="{BB962C8B-B14F-4D97-AF65-F5344CB8AC3E}">
        <p14:creationId xmlns:p14="http://schemas.microsoft.com/office/powerpoint/2010/main" val="126468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6D4D-866B-4EAC-B0F1-2166D8883C70}"/>
              </a:ext>
            </a:extLst>
          </p:cNvPr>
          <p:cNvSpPr>
            <a:spLocks noGrp="1"/>
          </p:cNvSpPr>
          <p:nvPr>
            <p:ph type="title"/>
          </p:nvPr>
        </p:nvSpPr>
        <p:spPr>
          <a:xfrm>
            <a:off x="4029075" y="236192"/>
            <a:ext cx="7539534" cy="672529"/>
          </a:xfrm>
        </p:spPr>
        <p:txBody>
          <a:bodyPr>
            <a:normAutofit fontScale="90000"/>
          </a:bodyPr>
          <a:lstStyle/>
          <a:p>
            <a:r>
              <a:rPr lang="en-AU" dirty="0"/>
              <a:t>Question 6: What happens in an FDR assessment?</a:t>
            </a:r>
          </a:p>
        </p:txBody>
      </p:sp>
      <p:sp>
        <p:nvSpPr>
          <p:cNvPr id="3" name="Content Placeholder 2">
            <a:extLst>
              <a:ext uri="{FF2B5EF4-FFF2-40B4-BE49-F238E27FC236}">
                <a16:creationId xmlns:a16="http://schemas.microsoft.com/office/drawing/2014/main" id="{0FC8FDD2-DB09-4338-91E3-BA85F5A961F2}"/>
              </a:ext>
            </a:extLst>
          </p:cNvPr>
          <p:cNvSpPr>
            <a:spLocks noGrp="1"/>
          </p:cNvSpPr>
          <p:nvPr>
            <p:ph sz="half" idx="1"/>
          </p:nvPr>
        </p:nvSpPr>
        <p:spPr>
          <a:xfrm>
            <a:off x="609599" y="1600200"/>
            <a:ext cx="7066547" cy="4821238"/>
          </a:xfrm>
        </p:spPr>
        <p:txBody>
          <a:bodyPr>
            <a:noAutofit/>
          </a:bodyPr>
          <a:lstStyle/>
          <a:p>
            <a:pPr marL="0" indent="0">
              <a:buNone/>
            </a:pPr>
            <a:r>
              <a:rPr lang="en-AU" sz="2600" dirty="0"/>
              <a:t>Once someone calls us and asks for FDR, they are offered an individual assessment appointment. </a:t>
            </a:r>
          </a:p>
          <a:p>
            <a:pPr marL="0" indent="0">
              <a:buNone/>
            </a:pPr>
            <a:r>
              <a:rPr lang="en-AU" sz="2600" dirty="0"/>
              <a:t>This assessment helps the FDRP to understand the person’s situation, determine if the service is appropriate for them and their circumstances, and work through the next steps for both parties (people in dispute) participating in FDR.</a:t>
            </a:r>
          </a:p>
        </p:txBody>
      </p:sp>
      <p:pic>
        <p:nvPicPr>
          <p:cNvPr id="8" name="Picture 7" descr="A picture containing person, woman, indoor, holding&#10;&#10;Description automatically generated">
            <a:extLst>
              <a:ext uri="{FF2B5EF4-FFF2-40B4-BE49-F238E27FC236}">
                <a16:creationId xmlns:a16="http://schemas.microsoft.com/office/drawing/2014/main" id="{92EEF7B1-56CB-4D64-BA8D-259885E0F40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134067" y="1600201"/>
            <a:ext cx="3448334" cy="4676058"/>
          </a:xfrm>
          <a:prstGeom prst="rect">
            <a:avLst/>
          </a:prstGeom>
        </p:spPr>
      </p:pic>
    </p:spTree>
    <p:extLst>
      <p:ext uri="{BB962C8B-B14F-4D97-AF65-F5344CB8AC3E}">
        <p14:creationId xmlns:p14="http://schemas.microsoft.com/office/powerpoint/2010/main" val="29635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8FDD2-DB09-4338-91E3-BA85F5A961F2}"/>
              </a:ext>
            </a:extLst>
          </p:cNvPr>
          <p:cNvSpPr>
            <a:spLocks noGrp="1"/>
          </p:cNvSpPr>
          <p:nvPr>
            <p:ph sz="half" idx="4294967295"/>
          </p:nvPr>
        </p:nvSpPr>
        <p:spPr>
          <a:xfrm>
            <a:off x="609600" y="1600201"/>
            <a:ext cx="5384800" cy="4714874"/>
          </a:xfrm>
        </p:spPr>
        <p:txBody>
          <a:bodyPr>
            <a:noAutofit/>
          </a:bodyPr>
          <a:lstStyle/>
          <a:p>
            <a:pPr marL="0" indent="0">
              <a:buNone/>
            </a:pPr>
            <a:r>
              <a:rPr lang="en-AU" sz="2600" dirty="0"/>
              <a:t>They’re also offered relevant information and referrals to a range of services, and are invited to attend an information session.</a:t>
            </a:r>
          </a:p>
        </p:txBody>
      </p:sp>
      <p:pic>
        <p:nvPicPr>
          <p:cNvPr id="6" name="Picture 5" descr="A group of people in a room&#10;&#10;Description automatically generated">
            <a:extLst>
              <a:ext uri="{FF2B5EF4-FFF2-40B4-BE49-F238E27FC236}">
                <a16:creationId xmlns:a16="http://schemas.microsoft.com/office/drawing/2014/main" id="{B7C945DC-E3F1-47C2-98C2-FF88C239F524}"/>
              </a:ext>
            </a:extLst>
          </p:cNvPr>
          <p:cNvPicPr>
            <a:picLocks noChangeAspect="1"/>
          </p:cNvPicPr>
          <p:nvPr/>
        </p:nvPicPr>
        <p:blipFill>
          <a:blip r:embed="rId2"/>
          <a:stretch>
            <a:fillRect/>
          </a:stretch>
        </p:blipFill>
        <p:spPr>
          <a:xfrm>
            <a:off x="6528748" y="1600201"/>
            <a:ext cx="5053652" cy="3369101"/>
          </a:xfrm>
          <a:prstGeom prst="rect">
            <a:avLst/>
          </a:prstGeom>
        </p:spPr>
      </p:pic>
      <p:sp>
        <p:nvSpPr>
          <p:cNvPr id="8" name="Title 1">
            <a:extLst>
              <a:ext uri="{FF2B5EF4-FFF2-40B4-BE49-F238E27FC236}">
                <a16:creationId xmlns:a16="http://schemas.microsoft.com/office/drawing/2014/main" id="{76F94510-9192-179F-1FC6-9DDE7D8D4CE1}"/>
              </a:ext>
            </a:extLst>
          </p:cNvPr>
          <p:cNvSpPr>
            <a:spLocks noGrp="1"/>
          </p:cNvSpPr>
          <p:nvPr>
            <p:ph type="title"/>
          </p:nvPr>
        </p:nvSpPr>
        <p:spPr>
          <a:xfrm>
            <a:off x="4029075" y="236538"/>
            <a:ext cx="7539038" cy="671512"/>
          </a:xfrm>
        </p:spPr>
        <p:txBody>
          <a:bodyPr>
            <a:normAutofit fontScale="90000"/>
          </a:bodyPr>
          <a:lstStyle/>
          <a:p>
            <a:r>
              <a:rPr lang="en-AU" dirty="0"/>
              <a:t>Question 6: What happens in an FDR assessment?</a:t>
            </a:r>
          </a:p>
        </p:txBody>
      </p:sp>
    </p:spTree>
    <p:extLst>
      <p:ext uri="{BB962C8B-B14F-4D97-AF65-F5344CB8AC3E}">
        <p14:creationId xmlns:p14="http://schemas.microsoft.com/office/powerpoint/2010/main" val="337079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8EA5-0D3A-4C06-B765-750E90AFEAA8}"/>
              </a:ext>
            </a:extLst>
          </p:cNvPr>
          <p:cNvSpPr>
            <a:spLocks noGrp="1"/>
          </p:cNvSpPr>
          <p:nvPr>
            <p:ph type="title"/>
          </p:nvPr>
        </p:nvSpPr>
        <p:spPr/>
        <p:txBody>
          <a:bodyPr>
            <a:normAutofit fontScale="90000"/>
          </a:bodyPr>
          <a:lstStyle/>
          <a:p>
            <a:r>
              <a:rPr lang="en-AU" dirty="0"/>
              <a:t>Question 7: What type of families do your FRCs help?</a:t>
            </a:r>
          </a:p>
        </p:txBody>
      </p:sp>
      <p:sp>
        <p:nvSpPr>
          <p:cNvPr id="29" name="Content Placeholder 2">
            <a:extLst>
              <a:ext uri="{FF2B5EF4-FFF2-40B4-BE49-F238E27FC236}">
                <a16:creationId xmlns:a16="http://schemas.microsoft.com/office/drawing/2014/main" id="{E89DF6B7-CA33-467E-9E73-B690C182577E}"/>
              </a:ext>
            </a:extLst>
          </p:cNvPr>
          <p:cNvSpPr>
            <a:spLocks noGrp="1"/>
          </p:cNvSpPr>
          <p:nvPr>
            <p:ph type="body" idx="1"/>
          </p:nvPr>
        </p:nvSpPr>
        <p:spPr>
          <a:xfrm>
            <a:off x="609600" y="1535113"/>
            <a:ext cx="5386917" cy="389835"/>
          </a:xfrm>
        </p:spPr>
        <p:txBody>
          <a:bodyPr>
            <a:normAutofit fontScale="92500"/>
          </a:bodyPr>
          <a:lstStyle/>
          <a:p>
            <a:pPr marL="0" indent="0">
              <a:buNone/>
            </a:pPr>
            <a:r>
              <a:rPr lang="en-AU" dirty="0"/>
              <a:t>FDR can be used by all families, including:</a:t>
            </a:r>
          </a:p>
        </p:txBody>
      </p:sp>
      <p:sp>
        <p:nvSpPr>
          <p:cNvPr id="30" name="Content Placeholder 3">
            <a:extLst>
              <a:ext uri="{FF2B5EF4-FFF2-40B4-BE49-F238E27FC236}">
                <a16:creationId xmlns:a16="http://schemas.microsoft.com/office/drawing/2014/main" id="{8D11D2B0-3183-4D0F-8356-3259C7B74D0B}"/>
              </a:ext>
            </a:extLst>
          </p:cNvPr>
          <p:cNvSpPr>
            <a:spLocks noGrp="1"/>
          </p:cNvSpPr>
          <p:nvPr>
            <p:ph sz="half" idx="2"/>
          </p:nvPr>
        </p:nvSpPr>
        <p:spPr>
          <a:xfrm>
            <a:off x="4207330" y="2071791"/>
            <a:ext cx="3708000" cy="1080000"/>
          </a:xfrm>
        </p:spPr>
        <p:txBody>
          <a:bodyPr anchor="t">
            <a:normAutofit/>
          </a:bodyPr>
          <a:lstStyle/>
          <a:p>
            <a:pPr marL="0" indent="0">
              <a:buNone/>
            </a:pPr>
            <a:r>
              <a:rPr lang="en-AU" sz="1800" dirty="0"/>
              <a:t>Extended families; </a:t>
            </a:r>
            <a:br>
              <a:rPr lang="en-AU" sz="1800" dirty="0"/>
            </a:br>
            <a:r>
              <a:rPr lang="en-AU" sz="1800" dirty="0"/>
              <a:t>Parents and grandparents</a:t>
            </a:r>
          </a:p>
        </p:txBody>
      </p:sp>
      <p:sp>
        <p:nvSpPr>
          <p:cNvPr id="31" name="Text Placeholder 4">
            <a:extLst>
              <a:ext uri="{FF2B5EF4-FFF2-40B4-BE49-F238E27FC236}">
                <a16:creationId xmlns:a16="http://schemas.microsoft.com/office/drawing/2014/main" id="{6DC12062-C918-4976-8498-3B63E6444783}"/>
              </a:ext>
            </a:extLst>
          </p:cNvPr>
          <p:cNvSpPr>
            <a:spLocks noGrp="1"/>
          </p:cNvSpPr>
          <p:nvPr>
            <p:ph type="body" sz="quarter" idx="3"/>
          </p:nvPr>
        </p:nvSpPr>
        <p:spPr>
          <a:xfrm>
            <a:off x="595194" y="4434645"/>
            <a:ext cx="3419478" cy="1080000"/>
          </a:xfrm>
        </p:spPr>
        <p:txBody>
          <a:bodyPr anchor="t">
            <a:noAutofit/>
          </a:bodyPr>
          <a:lstStyle/>
          <a:p>
            <a:r>
              <a:rPr lang="en-AU" sz="1800" b="0" dirty="0"/>
              <a:t>Families from</a:t>
            </a:r>
            <a:br>
              <a:rPr lang="en-AU" sz="1800" b="0" dirty="0"/>
            </a:br>
            <a:r>
              <a:rPr lang="en-AU" sz="1800" b="0" dirty="0"/>
              <a:t>LGBTIQA+ communities</a:t>
            </a:r>
          </a:p>
        </p:txBody>
      </p:sp>
      <p:sp>
        <p:nvSpPr>
          <p:cNvPr id="32" name="Text Placeholder 4">
            <a:extLst>
              <a:ext uri="{FF2B5EF4-FFF2-40B4-BE49-F238E27FC236}">
                <a16:creationId xmlns:a16="http://schemas.microsoft.com/office/drawing/2014/main" id="{B814C0C4-6442-4FEA-8D10-046A224EBBA6}"/>
              </a:ext>
            </a:extLst>
          </p:cNvPr>
          <p:cNvSpPr txBox="1">
            <a:spLocks/>
          </p:cNvSpPr>
          <p:nvPr/>
        </p:nvSpPr>
        <p:spPr>
          <a:xfrm>
            <a:off x="7915330" y="4434645"/>
            <a:ext cx="3870215" cy="108000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800" b="1"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600" b="1"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AU" sz="1800" b="0" dirty="0"/>
              <a:t>Families from culturally and linguistically diverse backgrounds</a:t>
            </a:r>
          </a:p>
        </p:txBody>
      </p:sp>
      <p:sp>
        <p:nvSpPr>
          <p:cNvPr id="33" name="Rectangle 32">
            <a:extLst>
              <a:ext uri="{FF2B5EF4-FFF2-40B4-BE49-F238E27FC236}">
                <a16:creationId xmlns:a16="http://schemas.microsoft.com/office/drawing/2014/main" id="{41FCB319-32A3-47E4-874F-7F0657316205}"/>
              </a:ext>
            </a:extLst>
          </p:cNvPr>
          <p:cNvSpPr/>
          <p:nvPr/>
        </p:nvSpPr>
        <p:spPr>
          <a:xfrm>
            <a:off x="7915330" y="2059407"/>
            <a:ext cx="3387995" cy="646331"/>
          </a:xfrm>
          <a:prstGeom prst="rect">
            <a:avLst/>
          </a:prstGeom>
        </p:spPr>
        <p:txBody>
          <a:bodyPr wrap="square" anchor="t">
            <a:spAutoFit/>
          </a:bodyPr>
          <a:lstStyle/>
          <a:p>
            <a:r>
              <a:rPr lang="en-AU" dirty="0">
                <a:latin typeface="Arial" panose="020B0604020202020204" pitchFamily="34" charset="0"/>
                <a:cs typeface="Arial" panose="020B0604020202020204" pitchFamily="34" charset="0"/>
              </a:rPr>
              <a:t>Aboriginal and Torres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Strait Islander families</a:t>
            </a:r>
          </a:p>
        </p:txBody>
      </p:sp>
      <p:sp>
        <p:nvSpPr>
          <p:cNvPr id="34" name="Content Placeholder 2">
            <a:extLst>
              <a:ext uri="{FF2B5EF4-FFF2-40B4-BE49-F238E27FC236}">
                <a16:creationId xmlns:a16="http://schemas.microsoft.com/office/drawing/2014/main" id="{A4C9FEC5-AE99-40F2-8136-82DFEBF7783F}"/>
              </a:ext>
            </a:extLst>
          </p:cNvPr>
          <p:cNvSpPr txBox="1">
            <a:spLocks/>
          </p:cNvSpPr>
          <p:nvPr/>
        </p:nvSpPr>
        <p:spPr>
          <a:xfrm>
            <a:off x="609597" y="2071791"/>
            <a:ext cx="3419478" cy="108000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800" b="1"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600" b="1"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AU" sz="1800" b="0" dirty="0"/>
              <a:t>Families where the parents are separated</a:t>
            </a:r>
          </a:p>
        </p:txBody>
      </p:sp>
      <p:sp>
        <p:nvSpPr>
          <p:cNvPr id="35" name="Rectangle 34">
            <a:extLst>
              <a:ext uri="{FF2B5EF4-FFF2-40B4-BE49-F238E27FC236}">
                <a16:creationId xmlns:a16="http://schemas.microsoft.com/office/drawing/2014/main" id="{2E6247F5-707D-4858-A473-3AC12119BC38}"/>
              </a:ext>
            </a:extLst>
          </p:cNvPr>
          <p:cNvSpPr/>
          <p:nvPr/>
        </p:nvSpPr>
        <p:spPr>
          <a:xfrm>
            <a:off x="4207330" y="4417647"/>
            <a:ext cx="3601760" cy="646331"/>
          </a:xfrm>
          <a:prstGeom prst="rect">
            <a:avLst/>
          </a:prstGeom>
        </p:spPr>
        <p:txBody>
          <a:bodyPr wrap="square" anchor="t">
            <a:spAutoFit/>
          </a:bodyPr>
          <a:lstStyle/>
          <a:p>
            <a:r>
              <a:rPr lang="en-AU" dirty="0">
                <a:latin typeface="Arial" panose="020B0604020202020204" pitchFamily="34" charset="0"/>
                <a:cs typeface="Arial" panose="020B0604020202020204" pitchFamily="34" charset="0"/>
              </a:rPr>
              <a:t>Others with significant relationships with the children</a:t>
            </a:r>
          </a:p>
        </p:txBody>
      </p:sp>
      <p:pic>
        <p:nvPicPr>
          <p:cNvPr id="36" name="Picture 35" descr="A group of people posing for the camera&#10;&#10;Description automatically generated">
            <a:extLst>
              <a:ext uri="{FF2B5EF4-FFF2-40B4-BE49-F238E27FC236}">
                <a16:creationId xmlns:a16="http://schemas.microsoft.com/office/drawing/2014/main" id="{AD281EA5-B5A1-4FAA-8292-E1343DC32C9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062878" y="2765512"/>
            <a:ext cx="2286000" cy="1421130"/>
          </a:xfrm>
          <a:prstGeom prst="rect">
            <a:avLst/>
          </a:prstGeom>
        </p:spPr>
      </p:pic>
      <p:pic>
        <p:nvPicPr>
          <p:cNvPr id="37" name="Picture 36" descr="A person sitting in front of a piano&#10;&#10;Description automatically generated">
            <a:extLst>
              <a:ext uri="{FF2B5EF4-FFF2-40B4-BE49-F238E27FC236}">
                <a16:creationId xmlns:a16="http://schemas.microsoft.com/office/drawing/2014/main" id="{57B1B95B-B27E-42DE-B0EA-CC8EDEBAA45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90021" y="5129975"/>
            <a:ext cx="2286000" cy="1421130"/>
          </a:xfrm>
          <a:prstGeom prst="rect">
            <a:avLst/>
          </a:prstGeom>
        </p:spPr>
      </p:pic>
      <p:pic>
        <p:nvPicPr>
          <p:cNvPr id="38" name="Picture 37" descr="A person in a swing&#10;&#10;Description automatically generated">
            <a:extLst>
              <a:ext uri="{FF2B5EF4-FFF2-40B4-BE49-F238E27FC236}">
                <a16:creationId xmlns:a16="http://schemas.microsoft.com/office/drawing/2014/main" id="{2B26117A-5255-4947-AD12-38B8982CC66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07835" y="2765512"/>
            <a:ext cx="2286000" cy="1421130"/>
          </a:xfrm>
          <a:prstGeom prst="rect">
            <a:avLst/>
          </a:prstGeom>
        </p:spPr>
      </p:pic>
      <p:pic>
        <p:nvPicPr>
          <p:cNvPr id="39" name="Picture 38" descr="A group of people walking down a dirt road&#10;&#10;Description automatically generated">
            <a:extLst>
              <a:ext uri="{FF2B5EF4-FFF2-40B4-BE49-F238E27FC236}">
                <a16:creationId xmlns:a16="http://schemas.microsoft.com/office/drawing/2014/main" id="{124D7A58-B358-41B3-8059-2B4A14C62503}"/>
              </a:ext>
            </a:extLst>
          </p:cNvPr>
          <p:cNvPicPr>
            <a:picLocks noChangeAspect="1"/>
          </p:cNvPicPr>
          <p:nvPr/>
        </p:nvPicPr>
        <p:blipFill>
          <a:blip r:embed="rId5"/>
          <a:stretch>
            <a:fillRect/>
          </a:stretch>
        </p:blipFill>
        <p:spPr>
          <a:xfrm>
            <a:off x="4311679" y="2765512"/>
            <a:ext cx="2286000" cy="1421130"/>
          </a:xfrm>
          <a:prstGeom prst="rect">
            <a:avLst/>
          </a:prstGeom>
        </p:spPr>
      </p:pic>
      <p:pic>
        <p:nvPicPr>
          <p:cNvPr id="40" name="Picture 39" descr="A person in a forest&#10;&#10;Description automatically generated">
            <a:extLst>
              <a:ext uri="{FF2B5EF4-FFF2-40B4-BE49-F238E27FC236}">
                <a16:creationId xmlns:a16="http://schemas.microsoft.com/office/drawing/2014/main" id="{76E5F864-EE80-4E38-AD0E-C45656F63CE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311679" y="5121981"/>
            <a:ext cx="2286000" cy="1429124"/>
          </a:xfrm>
          <a:prstGeom prst="rect">
            <a:avLst/>
          </a:prstGeom>
        </p:spPr>
      </p:pic>
      <p:pic>
        <p:nvPicPr>
          <p:cNvPr id="41" name="Picture 40" descr="A group of people posing for the camera&#10;&#10;Description automatically generated">
            <a:extLst>
              <a:ext uri="{FF2B5EF4-FFF2-40B4-BE49-F238E27FC236}">
                <a16:creationId xmlns:a16="http://schemas.microsoft.com/office/drawing/2014/main" id="{D8AB8F08-BEEE-4F2D-8161-F557B579D93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062878" y="5121981"/>
            <a:ext cx="2286000" cy="1429124"/>
          </a:xfrm>
          <a:prstGeom prst="rect">
            <a:avLst/>
          </a:prstGeom>
        </p:spPr>
      </p:pic>
    </p:spTree>
    <p:extLst>
      <p:ext uri="{BB962C8B-B14F-4D97-AF65-F5344CB8AC3E}">
        <p14:creationId xmlns:p14="http://schemas.microsoft.com/office/powerpoint/2010/main" val="194646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9ABE-5F2E-44EB-A681-6ED0193F2AB0}"/>
              </a:ext>
            </a:extLst>
          </p:cNvPr>
          <p:cNvSpPr>
            <a:spLocks noGrp="1"/>
          </p:cNvSpPr>
          <p:nvPr>
            <p:ph type="title"/>
          </p:nvPr>
        </p:nvSpPr>
        <p:spPr/>
        <p:txBody>
          <a:bodyPr/>
          <a:lstStyle/>
          <a:p>
            <a:r>
              <a:rPr lang="en-AU" dirty="0"/>
              <a:t>Question 8: What about safety?</a:t>
            </a:r>
          </a:p>
        </p:txBody>
      </p:sp>
      <p:sp>
        <p:nvSpPr>
          <p:cNvPr id="3" name="Content Placeholder 2">
            <a:extLst>
              <a:ext uri="{FF2B5EF4-FFF2-40B4-BE49-F238E27FC236}">
                <a16:creationId xmlns:a16="http://schemas.microsoft.com/office/drawing/2014/main" id="{6F87A105-0C5C-4589-B315-75663B1657C4}"/>
              </a:ext>
            </a:extLst>
          </p:cNvPr>
          <p:cNvSpPr>
            <a:spLocks noGrp="1"/>
          </p:cNvSpPr>
          <p:nvPr>
            <p:ph idx="1"/>
          </p:nvPr>
        </p:nvSpPr>
        <p:spPr/>
        <p:txBody>
          <a:bodyPr>
            <a:normAutofit/>
          </a:bodyPr>
          <a:lstStyle/>
          <a:p>
            <a:pPr marL="0" indent="0">
              <a:buNone/>
            </a:pPr>
            <a:r>
              <a:rPr lang="en-AU" dirty="0"/>
              <a:t>The safety of our clients, your families, and our staff, is our number one priority. We are committed to:</a:t>
            </a:r>
          </a:p>
          <a:p>
            <a:r>
              <a:rPr lang="en-AU" dirty="0"/>
              <a:t>safety for clients when attending our centres or using our services remotely (e.g. telephone or video appointments)</a:t>
            </a:r>
          </a:p>
          <a:p>
            <a:r>
              <a:rPr lang="en-AU" dirty="0"/>
              <a:t>a thorough assessment and an ongoing focus on the safety and welfare of clients when participating in FDR</a:t>
            </a:r>
          </a:p>
          <a:p>
            <a:r>
              <a:rPr lang="en-AU" dirty="0"/>
              <a:t>the safety and best interests of children. This is a primary consideration in the FDR process.  </a:t>
            </a:r>
          </a:p>
        </p:txBody>
      </p:sp>
    </p:spTree>
    <p:extLst>
      <p:ext uri="{BB962C8B-B14F-4D97-AF65-F5344CB8AC3E}">
        <p14:creationId xmlns:p14="http://schemas.microsoft.com/office/powerpoint/2010/main" val="186233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21AB-C564-47CB-9E38-84A6B9AA3896}"/>
              </a:ext>
            </a:extLst>
          </p:cNvPr>
          <p:cNvSpPr>
            <a:spLocks noGrp="1"/>
          </p:cNvSpPr>
          <p:nvPr>
            <p:ph type="title"/>
          </p:nvPr>
        </p:nvSpPr>
        <p:spPr/>
        <p:txBody>
          <a:bodyPr>
            <a:normAutofit fontScale="90000"/>
          </a:bodyPr>
          <a:lstStyle/>
          <a:p>
            <a:r>
              <a:rPr lang="en-AU" dirty="0"/>
              <a:t>Question 9: If FDR is appropriate for a family, </a:t>
            </a:r>
            <a:br>
              <a:rPr lang="en-AU" dirty="0"/>
            </a:br>
            <a:r>
              <a:rPr lang="en-AU" dirty="0"/>
              <a:t>what happens during an FDR session?</a:t>
            </a:r>
          </a:p>
        </p:txBody>
      </p:sp>
      <p:sp>
        <p:nvSpPr>
          <p:cNvPr id="3" name="Content Placeholder 2">
            <a:extLst>
              <a:ext uri="{FF2B5EF4-FFF2-40B4-BE49-F238E27FC236}">
                <a16:creationId xmlns:a16="http://schemas.microsoft.com/office/drawing/2014/main" id="{D1C6F2EC-4091-4FEA-9022-5B22E439FEB0}"/>
              </a:ext>
            </a:extLst>
          </p:cNvPr>
          <p:cNvSpPr>
            <a:spLocks noGrp="1"/>
          </p:cNvSpPr>
          <p:nvPr>
            <p:ph sz="half" idx="4294967295"/>
          </p:nvPr>
        </p:nvSpPr>
        <p:spPr>
          <a:xfrm>
            <a:off x="609599" y="1600201"/>
            <a:ext cx="11086531" cy="4714874"/>
          </a:xfrm>
        </p:spPr>
        <p:txBody>
          <a:bodyPr>
            <a:normAutofit/>
          </a:bodyPr>
          <a:lstStyle/>
          <a:p>
            <a:pPr marL="0" indent="0">
              <a:buNone/>
            </a:pPr>
            <a:r>
              <a:rPr lang="en-AU" dirty="0"/>
              <a:t>If after an assessment, an FDRP determines that FDR may be a helpful process for a family’s current situation:</a:t>
            </a:r>
          </a:p>
          <a:p>
            <a:r>
              <a:rPr lang="en-AU" dirty="0"/>
              <a:t>an appointment is booked for both parties to attend FDR</a:t>
            </a:r>
          </a:p>
          <a:p>
            <a:r>
              <a:rPr lang="en-AU" dirty="0"/>
              <a:t>the parties may be present in the same room, or they may be in separate rooms (a process called shuttle FDR). The FDRP decides this. </a:t>
            </a:r>
          </a:p>
          <a:p>
            <a:pPr marL="0" indent="0">
              <a:buNone/>
            </a:pPr>
            <a:endParaRPr lang="en-AU" dirty="0"/>
          </a:p>
        </p:txBody>
      </p:sp>
    </p:spTree>
    <p:extLst>
      <p:ext uri="{BB962C8B-B14F-4D97-AF65-F5344CB8AC3E}">
        <p14:creationId xmlns:p14="http://schemas.microsoft.com/office/powerpoint/2010/main" val="169732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6F2EC-4091-4FEA-9022-5B22E439FEB0}"/>
              </a:ext>
            </a:extLst>
          </p:cNvPr>
          <p:cNvSpPr>
            <a:spLocks noGrp="1"/>
          </p:cNvSpPr>
          <p:nvPr>
            <p:ph idx="1"/>
          </p:nvPr>
        </p:nvSpPr>
        <p:spPr>
          <a:xfrm>
            <a:off x="609600" y="1600200"/>
            <a:ext cx="10972800" cy="4781550"/>
          </a:xfrm>
        </p:spPr>
        <p:txBody>
          <a:bodyPr>
            <a:normAutofit lnSpcReduction="10000"/>
          </a:bodyPr>
          <a:lstStyle/>
          <a:p>
            <a:pPr marL="0" indent="0">
              <a:spcAft>
                <a:spcPts val="500"/>
              </a:spcAft>
              <a:buNone/>
            </a:pPr>
            <a:r>
              <a:rPr lang="en-AU" sz="2400" dirty="0"/>
              <a:t>During FDR:</a:t>
            </a:r>
          </a:p>
          <a:p>
            <a:pPr marL="514350" indent="-514350">
              <a:spcAft>
                <a:spcPts val="500"/>
              </a:spcAft>
              <a:buFont typeface="+mj-lt"/>
              <a:buAutoNum type="arabicPeriod"/>
            </a:pPr>
            <a:r>
              <a:rPr lang="en-AU" sz="2400" dirty="0"/>
              <a:t>the FDRP will help to identify what is in dispute (an agenda)</a:t>
            </a:r>
          </a:p>
          <a:p>
            <a:pPr marL="514350" indent="-514350">
              <a:spcAft>
                <a:spcPts val="500"/>
              </a:spcAft>
              <a:buFont typeface="+mj-lt"/>
              <a:buAutoNum type="arabicPeriod"/>
            </a:pPr>
            <a:r>
              <a:rPr lang="en-AU" sz="2400" dirty="0"/>
              <a:t>with the help of the FDRP, the parties will consider and discuss options that are in the best interests of the children. In property FDR parties go through a process to help achieve a property settlement. </a:t>
            </a:r>
          </a:p>
          <a:p>
            <a:pPr marL="514350" indent="-514350">
              <a:spcAft>
                <a:spcPts val="500"/>
              </a:spcAft>
              <a:buFont typeface="+mj-lt"/>
              <a:buAutoNum type="arabicPeriod"/>
            </a:pPr>
            <a:r>
              <a:rPr lang="en-AU" sz="2400" dirty="0"/>
              <a:t>after a period of negotiation, the FDRP may ask to talk to both parties separately to check in or explore ideas. Clients may also ask for this.</a:t>
            </a:r>
          </a:p>
          <a:p>
            <a:pPr marL="514350" indent="-514350">
              <a:spcAft>
                <a:spcPts val="500"/>
              </a:spcAft>
              <a:buFont typeface="+mj-lt"/>
              <a:buAutoNum type="arabicPeriod"/>
            </a:pPr>
            <a:r>
              <a:rPr lang="en-AU" sz="2400" dirty="0"/>
              <a:t>finally, the FDRP will assist parties to make a Parenting Plan or other agreement about their children. For property matters, a property agreement or other options may be explored. In some cases, the FDR process may take more than one appointment.</a:t>
            </a:r>
          </a:p>
          <a:p>
            <a:pPr>
              <a:spcAft>
                <a:spcPts val="500"/>
              </a:spcAft>
            </a:pPr>
            <a:endParaRPr lang="en-AU" sz="2400" dirty="0"/>
          </a:p>
        </p:txBody>
      </p:sp>
      <p:sp>
        <p:nvSpPr>
          <p:cNvPr id="7" name="Title 1">
            <a:extLst>
              <a:ext uri="{FF2B5EF4-FFF2-40B4-BE49-F238E27FC236}">
                <a16:creationId xmlns:a16="http://schemas.microsoft.com/office/drawing/2014/main" id="{E488F2AD-9716-BC36-905F-721757EF4011}"/>
              </a:ext>
            </a:extLst>
          </p:cNvPr>
          <p:cNvSpPr>
            <a:spLocks noGrp="1"/>
          </p:cNvSpPr>
          <p:nvPr>
            <p:ph type="title"/>
          </p:nvPr>
        </p:nvSpPr>
        <p:spPr>
          <a:xfrm>
            <a:off x="4029075" y="236192"/>
            <a:ext cx="7539534" cy="672529"/>
          </a:xfrm>
        </p:spPr>
        <p:txBody>
          <a:bodyPr>
            <a:normAutofit fontScale="90000"/>
          </a:bodyPr>
          <a:lstStyle/>
          <a:p>
            <a:r>
              <a:rPr lang="en-AU" dirty="0"/>
              <a:t>Question 9: If FDR is appropriate for a family, </a:t>
            </a:r>
            <a:br>
              <a:rPr lang="en-AU" dirty="0"/>
            </a:br>
            <a:r>
              <a:rPr lang="en-AU" dirty="0"/>
              <a:t>what happens during an FDR session?</a:t>
            </a:r>
          </a:p>
        </p:txBody>
      </p:sp>
    </p:spTree>
    <p:extLst>
      <p:ext uri="{BB962C8B-B14F-4D97-AF65-F5344CB8AC3E}">
        <p14:creationId xmlns:p14="http://schemas.microsoft.com/office/powerpoint/2010/main" val="359091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599" y="1600201"/>
            <a:ext cx="6531026" cy="4821864"/>
          </a:xfrm>
        </p:spPr>
        <p:txBody>
          <a:bodyPr>
            <a:normAutofit fontScale="92500"/>
          </a:bodyPr>
          <a:lstStyle/>
          <a:p>
            <a:pPr marL="0" indent="0">
              <a:lnSpc>
                <a:spcPct val="108000"/>
              </a:lnSpc>
              <a:spcBef>
                <a:spcPts val="700"/>
              </a:spcBef>
              <a:spcAft>
                <a:spcPts val="700"/>
              </a:spcAft>
              <a:buNone/>
            </a:pPr>
            <a:r>
              <a:rPr lang="en-GB" dirty="0"/>
              <a:t>Relationships Australia Victoria acknowledges First Nations peoples as the Traditional Owners and Custodians of the lands and waterways of Australia. We support their right to self-determination and culturally safe services.</a:t>
            </a:r>
          </a:p>
          <a:p>
            <a:pPr marL="0" indent="0">
              <a:lnSpc>
                <a:spcPct val="108000"/>
              </a:lnSpc>
              <a:spcBef>
                <a:spcPts val="700"/>
              </a:spcBef>
              <a:spcAft>
                <a:spcPts val="700"/>
              </a:spcAft>
              <a:buNone/>
            </a:pPr>
            <a:r>
              <a:rPr lang="en-AU" dirty="0"/>
              <a:t>We pay our respects to Elders past and present, and recognise and value the ongoing contributions of Aboriginal and Torres Strait Islander peoples which enrich all communities within Victoria.</a:t>
            </a:r>
          </a:p>
          <a:p>
            <a:pPr marL="0" indent="0">
              <a:buNone/>
            </a:pPr>
            <a:r>
              <a:rPr lang="en-AU" sz="2400" dirty="0"/>
              <a:t>We are committed to providing safe, inclusive and accessible services for all people. </a:t>
            </a:r>
            <a:endParaRPr lang="en-AU" dirty="0"/>
          </a:p>
          <a:p>
            <a:pPr>
              <a:lnSpc>
                <a:spcPct val="108000"/>
              </a:lnSpc>
              <a:spcBef>
                <a:spcPts val="700"/>
              </a:spcBef>
              <a:spcAft>
                <a:spcPts val="700"/>
              </a:spcAft>
            </a:pPr>
            <a:endParaRPr lang="en-AU" dirty="0">
              <a:solidFill>
                <a:srgbClr val="0070C0"/>
              </a:solidFill>
            </a:endParaRPr>
          </a:p>
        </p:txBody>
      </p:sp>
      <p:pic>
        <p:nvPicPr>
          <p:cNvPr id="13" name="Content Placeholder 4">
            <a:extLst>
              <a:ext uri="{FF2B5EF4-FFF2-40B4-BE49-F238E27FC236}">
                <a16:creationId xmlns:a16="http://schemas.microsoft.com/office/drawing/2014/main" id="{46A79561-5563-434D-AEFA-349164A075F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658281" y="1600201"/>
            <a:ext cx="4910328" cy="3287078"/>
          </a:xfrm>
        </p:spPr>
      </p:pic>
      <p:pic>
        <p:nvPicPr>
          <p:cNvPr id="18" name="Picture 17">
            <a:extLst>
              <a:ext uri="{FF2B5EF4-FFF2-40B4-BE49-F238E27FC236}">
                <a16:creationId xmlns:a16="http://schemas.microsoft.com/office/drawing/2014/main" id="{BCDBD52F-2A51-4509-BA1A-A594ECE59BB9}"/>
              </a:ext>
            </a:extLst>
          </p:cNvPr>
          <p:cNvPicPr>
            <a:picLocks noChangeAspect="1"/>
          </p:cNvPicPr>
          <p:nvPr/>
        </p:nvPicPr>
        <p:blipFill rotWithShape="1">
          <a:blip r:embed="rId4"/>
          <a:srcRect l="7612" r="8203"/>
          <a:stretch/>
        </p:blipFill>
        <p:spPr>
          <a:xfrm>
            <a:off x="7715186" y="2580322"/>
            <a:ext cx="3867215" cy="3074644"/>
          </a:xfrm>
          <a:prstGeom prst="rect">
            <a:avLst/>
          </a:prstGeom>
        </p:spPr>
      </p:pic>
      <p:pic>
        <p:nvPicPr>
          <p:cNvPr id="7" name="Picture 6" descr="Aboriginal flag, Torres Strait Islander flag, 'More colour, More Pride' 8-stripe flag, Transgender flag, Intersex flag">
            <a:extLst>
              <a:ext uri="{FF2B5EF4-FFF2-40B4-BE49-F238E27FC236}">
                <a16:creationId xmlns:a16="http://schemas.microsoft.com/office/drawing/2014/main" id="{34FD0D05-7C6B-D0BC-544F-1EAB86FAB0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01393" y="1734023"/>
            <a:ext cx="3867215" cy="436718"/>
          </a:xfrm>
          <a:prstGeom prst="rect">
            <a:avLst/>
          </a:prstGeom>
        </p:spPr>
      </p:pic>
    </p:spTree>
    <p:extLst>
      <p:ext uri="{BB962C8B-B14F-4D97-AF65-F5344CB8AC3E}">
        <p14:creationId xmlns:p14="http://schemas.microsoft.com/office/powerpoint/2010/main" val="244903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F599-8351-4001-84EF-8BFD0101DAA2}"/>
              </a:ext>
            </a:extLst>
          </p:cNvPr>
          <p:cNvSpPr>
            <a:spLocks noGrp="1"/>
          </p:cNvSpPr>
          <p:nvPr>
            <p:ph type="title"/>
          </p:nvPr>
        </p:nvSpPr>
        <p:spPr/>
        <p:txBody>
          <a:bodyPr>
            <a:normAutofit fontScale="90000"/>
          </a:bodyPr>
          <a:lstStyle/>
          <a:p>
            <a:r>
              <a:rPr lang="en-AU" dirty="0"/>
              <a:t>Question 10: What about family violence and FDR?</a:t>
            </a:r>
          </a:p>
        </p:txBody>
      </p:sp>
      <p:sp>
        <p:nvSpPr>
          <p:cNvPr id="3" name="Content Placeholder 2">
            <a:extLst>
              <a:ext uri="{FF2B5EF4-FFF2-40B4-BE49-F238E27FC236}">
                <a16:creationId xmlns:a16="http://schemas.microsoft.com/office/drawing/2014/main" id="{B5D7C8B2-16CA-4F01-8E24-7A1A2FF52557}"/>
              </a:ext>
            </a:extLst>
          </p:cNvPr>
          <p:cNvSpPr>
            <a:spLocks noGrp="1"/>
          </p:cNvSpPr>
          <p:nvPr>
            <p:ph idx="1"/>
          </p:nvPr>
        </p:nvSpPr>
        <p:spPr/>
        <p:txBody>
          <a:bodyPr>
            <a:normAutofit/>
          </a:bodyPr>
          <a:lstStyle/>
          <a:p>
            <a:pPr marL="0" indent="0">
              <a:spcAft>
                <a:spcPts val="500"/>
              </a:spcAft>
              <a:buNone/>
            </a:pPr>
            <a:r>
              <a:rPr lang="en-AU" dirty="0"/>
              <a:t>We take family violence very seriously:</a:t>
            </a:r>
          </a:p>
          <a:p>
            <a:pPr>
              <a:spcAft>
                <a:spcPts val="500"/>
              </a:spcAft>
            </a:pPr>
            <a:r>
              <a:rPr lang="en-AU" dirty="0"/>
              <a:t>During the individual assessment that all clients attend, the FDRP  screens for and explores any safety issues, and works through next steps.</a:t>
            </a:r>
          </a:p>
          <a:p>
            <a:pPr>
              <a:spcAft>
                <a:spcPts val="500"/>
              </a:spcAft>
            </a:pPr>
            <a:r>
              <a:rPr lang="en-AU" dirty="0"/>
              <a:t>People who are impacted by family violence are provided relevant information and referrals.</a:t>
            </a:r>
          </a:p>
          <a:p>
            <a:pPr>
              <a:spcAft>
                <a:spcPts val="500"/>
              </a:spcAft>
            </a:pPr>
            <a:r>
              <a:rPr lang="en-AU" dirty="0"/>
              <a:t>We know that FDR can still be helpful for some families impacted by family violence, and will only proceed where it is assessed as safe to do so.</a:t>
            </a:r>
          </a:p>
        </p:txBody>
      </p:sp>
    </p:spTree>
    <p:extLst>
      <p:ext uri="{BB962C8B-B14F-4D97-AF65-F5344CB8AC3E}">
        <p14:creationId xmlns:p14="http://schemas.microsoft.com/office/powerpoint/2010/main" val="249449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83FF-C879-4706-815A-80606173E725}"/>
              </a:ext>
            </a:extLst>
          </p:cNvPr>
          <p:cNvSpPr>
            <a:spLocks noGrp="1"/>
          </p:cNvSpPr>
          <p:nvPr>
            <p:ph type="title"/>
          </p:nvPr>
        </p:nvSpPr>
        <p:spPr/>
        <p:txBody>
          <a:bodyPr>
            <a:normAutofit fontScale="90000"/>
          </a:bodyPr>
          <a:lstStyle/>
          <a:p>
            <a:r>
              <a:rPr lang="en-AU" dirty="0"/>
              <a:t>Question 11: Am I going be to </a:t>
            </a:r>
            <a:br>
              <a:rPr lang="en-AU" dirty="0"/>
            </a:br>
            <a:r>
              <a:rPr lang="en-AU" dirty="0"/>
              <a:t>forced into an agreement?</a:t>
            </a:r>
          </a:p>
        </p:txBody>
      </p:sp>
      <p:sp>
        <p:nvSpPr>
          <p:cNvPr id="3" name="Content Placeholder 2">
            <a:extLst>
              <a:ext uri="{FF2B5EF4-FFF2-40B4-BE49-F238E27FC236}">
                <a16:creationId xmlns:a16="http://schemas.microsoft.com/office/drawing/2014/main" id="{546C5BD4-3BD0-4AF5-BFFD-D1C6FB8D70DC}"/>
              </a:ext>
            </a:extLst>
          </p:cNvPr>
          <p:cNvSpPr>
            <a:spLocks noGrp="1"/>
          </p:cNvSpPr>
          <p:nvPr>
            <p:ph idx="1"/>
          </p:nvPr>
        </p:nvSpPr>
        <p:spPr/>
        <p:txBody>
          <a:bodyPr>
            <a:normAutofit/>
          </a:bodyPr>
          <a:lstStyle/>
          <a:p>
            <a:pPr marL="0" indent="0">
              <a:buNone/>
            </a:pPr>
            <a:r>
              <a:rPr lang="en-AU" dirty="0"/>
              <a:t>Clients will NOT be forced into making an agreement. </a:t>
            </a:r>
          </a:p>
          <a:p>
            <a:pPr marL="0" indent="0">
              <a:buNone/>
            </a:pPr>
            <a:r>
              <a:rPr lang="en-AU" dirty="0"/>
              <a:t>One of the conditions of a Parenting Plan or any other parenting or property agreement is that it must be made voluntarily and without threat, duress and coercion.</a:t>
            </a:r>
          </a:p>
          <a:p>
            <a:pPr marL="0" indent="0">
              <a:buNone/>
            </a:pPr>
            <a:r>
              <a:rPr lang="en-GB" dirty="0"/>
              <a:t>The purpose of FDR is to provide a safe process where clients can explore issues, consider their options and choose whether or not to make decisions and agreements.</a:t>
            </a:r>
            <a:endParaRPr lang="en-AU" dirty="0"/>
          </a:p>
          <a:p>
            <a:endParaRPr lang="en-AU" dirty="0"/>
          </a:p>
        </p:txBody>
      </p:sp>
    </p:spTree>
    <p:extLst>
      <p:ext uri="{BB962C8B-B14F-4D97-AF65-F5344CB8AC3E}">
        <p14:creationId xmlns:p14="http://schemas.microsoft.com/office/powerpoint/2010/main" val="28385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3286-C0B1-4EB2-8F3B-99050C9ACCB0}"/>
              </a:ext>
            </a:extLst>
          </p:cNvPr>
          <p:cNvSpPr>
            <a:spLocks noGrp="1"/>
          </p:cNvSpPr>
          <p:nvPr>
            <p:ph type="title"/>
          </p:nvPr>
        </p:nvSpPr>
        <p:spPr/>
        <p:txBody>
          <a:bodyPr/>
          <a:lstStyle/>
          <a:p>
            <a:r>
              <a:rPr lang="en-AU" dirty="0"/>
              <a:t>Question 12: What is a Parenting Plan?</a:t>
            </a:r>
          </a:p>
        </p:txBody>
      </p:sp>
      <p:sp>
        <p:nvSpPr>
          <p:cNvPr id="3" name="Content Placeholder 2">
            <a:extLst>
              <a:ext uri="{FF2B5EF4-FFF2-40B4-BE49-F238E27FC236}">
                <a16:creationId xmlns:a16="http://schemas.microsoft.com/office/drawing/2014/main" id="{7DB93843-C2FA-48D4-92FB-3E6EE7D384FF}"/>
              </a:ext>
            </a:extLst>
          </p:cNvPr>
          <p:cNvSpPr>
            <a:spLocks noGrp="1"/>
          </p:cNvSpPr>
          <p:nvPr>
            <p:ph sz="half" idx="4294967295"/>
          </p:nvPr>
        </p:nvSpPr>
        <p:spPr>
          <a:xfrm>
            <a:off x="609599" y="1600201"/>
            <a:ext cx="6978555" cy="4714874"/>
          </a:xfrm>
        </p:spPr>
        <p:txBody>
          <a:bodyPr>
            <a:normAutofit fontScale="85000" lnSpcReduction="10000"/>
          </a:bodyPr>
          <a:lstStyle/>
          <a:p>
            <a:pPr marL="0" indent="0">
              <a:buNone/>
            </a:pPr>
            <a:r>
              <a:rPr lang="en-AU" dirty="0"/>
              <a:t>A Parenting Plan:</a:t>
            </a:r>
          </a:p>
          <a:p>
            <a:r>
              <a:rPr lang="en-AU" dirty="0"/>
              <a:t>is a list of agreements, made between parents, about spending time with and caring for children. Other people with an interest in children’s lives, such as grandparents, can also make written agreements in FDR.</a:t>
            </a:r>
          </a:p>
          <a:p>
            <a:r>
              <a:rPr lang="en-AU" dirty="0"/>
              <a:t>is made voluntarily without threat, duress or coercion</a:t>
            </a:r>
          </a:p>
          <a:p>
            <a:r>
              <a:rPr lang="en-AU" dirty="0"/>
              <a:t>if signed, will be considered by the court should parents end up in court at a later stage, however a Parenting Plan is not legally binding.</a:t>
            </a:r>
          </a:p>
          <a:p>
            <a:endParaRPr lang="en-AU" dirty="0"/>
          </a:p>
          <a:p>
            <a:endParaRPr lang="en-AU" dirty="0"/>
          </a:p>
          <a:p>
            <a:endParaRPr lang="en-AU" dirty="0"/>
          </a:p>
        </p:txBody>
      </p:sp>
      <p:pic>
        <p:nvPicPr>
          <p:cNvPr id="5" name="Picture 4">
            <a:extLst>
              <a:ext uri="{FF2B5EF4-FFF2-40B4-BE49-F238E27FC236}">
                <a16:creationId xmlns:a16="http://schemas.microsoft.com/office/drawing/2014/main" id="{9692FAB5-5491-480F-A6AE-07EE36C2AD27}"/>
              </a:ext>
            </a:extLst>
          </p:cNvPr>
          <p:cNvPicPr>
            <a:picLocks noChangeAspect="1"/>
          </p:cNvPicPr>
          <p:nvPr/>
        </p:nvPicPr>
        <p:blipFill>
          <a:blip r:embed="rId2"/>
          <a:srcRect/>
          <a:stretch/>
        </p:blipFill>
        <p:spPr>
          <a:xfrm>
            <a:off x="8246153" y="1600201"/>
            <a:ext cx="3319695" cy="4723022"/>
          </a:xfrm>
          <a:prstGeom prst="rect">
            <a:avLst/>
          </a:prstGeom>
          <a:ln>
            <a:solidFill>
              <a:schemeClr val="accent6"/>
            </a:solidFill>
          </a:ln>
        </p:spPr>
      </p:pic>
    </p:spTree>
    <p:extLst>
      <p:ext uri="{BB962C8B-B14F-4D97-AF65-F5344CB8AC3E}">
        <p14:creationId xmlns:p14="http://schemas.microsoft.com/office/powerpoint/2010/main" val="347267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FB61-32AE-4A4E-B09C-199A2E377DAC}"/>
              </a:ext>
            </a:extLst>
          </p:cNvPr>
          <p:cNvSpPr>
            <a:spLocks noGrp="1"/>
          </p:cNvSpPr>
          <p:nvPr>
            <p:ph type="title"/>
          </p:nvPr>
        </p:nvSpPr>
        <p:spPr/>
        <p:txBody>
          <a:bodyPr>
            <a:normAutofit fontScale="90000"/>
          </a:bodyPr>
          <a:lstStyle/>
          <a:p>
            <a:r>
              <a:rPr lang="en-AU" dirty="0"/>
              <a:t>Question 13: How are the interests </a:t>
            </a:r>
            <a:br>
              <a:rPr lang="en-AU" dirty="0"/>
            </a:br>
            <a:r>
              <a:rPr lang="en-AU" dirty="0"/>
              <a:t>of children represented?</a:t>
            </a:r>
          </a:p>
        </p:txBody>
      </p:sp>
      <p:sp>
        <p:nvSpPr>
          <p:cNvPr id="3" name="Content Placeholder 2">
            <a:extLst>
              <a:ext uri="{FF2B5EF4-FFF2-40B4-BE49-F238E27FC236}">
                <a16:creationId xmlns:a16="http://schemas.microsoft.com/office/drawing/2014/main" id="{265EC25C-1D92-4152-A981-283AA7ED8C6F}"/>
              </a:ext>
            </a:extLst>
          </p:cNvPr>
          <p:cNvSpPr>
            <a:spLocks noGrp="1"/>
          </p:cNvSpPr>
          <p:nvPr>
            <p:ph sz="half" idx="4294967295"/>
          </p:nvPr>
        </p:nvSpPr>
        <p:spPr>
          <a:xfrm>
            <a:off x="609599" y="1600200"/>
            <a:ext cx="7100047" cy="5029200"/>
          </a:xfrm>
        </p:spPr>
        <p:txBody>
          <a:bodyPr>
            <a:normAutofit/>
          </a:bodyPr>
          <a:lstStyle/>
          <a:p>
            <a:pPr marL="0" indent="0">
              <a:buNone/>
            </a:pPr>
            <a:r>
              <a:rPr lang="en-AU" sz="2500" dirty="0"/>
              <a:t>The interests of children are represented by:</a:t>
            </a:r>
          </a:p>
          <a:p>
            <a:r>
              <a:rPr lang="en-AU" sz="2500" dirty="0"/>
              <a:t>FDRPs providing relevant information about, and referrals to meet, the needs of children</a:t>
            </a:r>
          </a:p>
          <a:p>
            <a:r>
              <a:rPr lang="en-AU" sz="2500" dirty="0"/>
              <a:t>FDRPs keeping a focus on children throughout the FDR process. Parents are encouraged to make decisions in their children’s best interests.</a:t>
            </a:r>
          </a:p>
        </p:txBody>
      </p:sp>
      <p:pic>
        <p:nvPicPr>
          <p:cNvPr id="8" name="Content Placeholder 7" descr="A person sitting on a chair next to a window&#10;&#10;Description automatically generated">
            <a:extLst>
              <a:ext uri="{FF2B5EF4-FFF2-40B4-BE49-F238E27FC236}">
                <a16:creationId xmlns:a16="http://schemas.microsoft.com/office/drawing/2014/main" id="{2D32061B-51E5-40A1-A9F2-A886424762D1}"/>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a:ext>
            </a:extLst>
          </a:blip>
          <a:srcRect/>
          <a:stretch/>
        </p:blipFill>
        <p:spPr>
          <a:xfrm>
            <a:off x="8087091" y="1600200"/>
            <a:ext cx="3481518" cy="4595884"/>
          </a:xfrm>
        </p:spPr>
      </p:pic>
    </p:spTree>
    <p:extLst>
      <p:ext uri="{BB962C8B-B14F-4D97-AF65-F5344CB8AC3E}">
        <p14:creationId xmlns:p14="http://schemas.microsoft.com/office/powerpoint/2010/main" val="316195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EC25C-1D92-4152-A981-283AA7ED8C6F}"/>
              </a:ext>
            </a:extLst>
          </p:cNvPr>
          <p:cNvSpPr>
            <a:spLocks noGrp="1"/>
          </p:cNvSpPr>
          <p:nvPr>
            <p:ph sz="half" idx="4294967295"/>
          </p:nvPr>
        </p:nvSpPr>
        <p:spPr>
          <a:xfrm>
            <a:off x="609599" y="1600200"/>
            <a:ext cx="7100047" cy="5029200"/>
          </a:xfrm>
        </p:spPr>
        <p:txBody>
          <a:bodyPr>
            <a:normAutofit/>
          </a:bodyPr>
          <a:lstStyle/>
          <a:p>
            <a:pPr marL="0" indent="0">
              <a:buNone/>
            </a:pPr>
            <a:r>
              <a:rPr lang="en-AU" sz="2500" dirty="0"/>
              <a:t>The interests of children are also represented by:</a:t>
            </a:r>
          </a:p>
          <a:p>
            <a:r>
              <a:rPr lang="en-AU" sz="2500" dirty="0"/>
              <a:t>parents being encouraged to attend the ‘Focus on Kids’ session that focuses on the needs of the children. Participants attend via webinar and are not visible to other participants.</a:t>
            </a:r>
          </a:p>
          <a:p>
            <a:r>
              <a:rPr lang="en-AU" sz="2500" dirty="0"/>
              <a:t>using an optional process known as Child-Inclusive Practice, where the children are interviewed. This process is available when both parents agree and the FDRP thinks it is suitable.</a:t>
            </a:r>
          </a:p>
        </p:txBody>
      </p:sp>
      <p:pic>
        <p:nvPicPr>
          <p:cNvPr id="8" name="Content Placeholder 7" descr="A person sitting on a chair next to a window&#10;&#10;Description automatically generated">
            <a:extLst>
              <a:ext uri="{FF2B5EF4-FFF2-40B4-BE49-F238E27FC236}">
                <a16:creationId xmlns:a16="http://schemas.microsoft.com/office/drawing/2014/main" id="{2D32061B-51E5-40A1-A9F2-A886424762D1}"/>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a:ext>
            </a:extLst>
          </a:blip>
          <a:srcRect/>
          <a:stretch/>
        </p:blipFill>
        <p:spPr>
          <a:xfrm>
            <a:off x="8087091" y="1600200"/>
            <a:ext cx="3481518" cy="4595884"/>
          </a:xfrm>
        </p:spPr>
      </p:pic>
      <p:sp>
        <p:nvSpPr>
          <p:cNvPr id="7" name="Title 1">
            <a:extLst>
              <a:ext uri="{FF2B5EF4-FFF2-40B4-BE49-F238E27FC236}">
                <a16:creationId xmlns:a16="http://schemas.microsoft.com/office/drawing/2014/main" id="{3C82B18A-AF7A-2B58-5EE1-9F511CCC2160}"/>
              </a:ext>
            </a:extLst>
          </p:cNvPr>
          <p:cNvSpPr>
            <a:spLocks noGrp="1"/>
          </p:cNvSpPr>
          <p:nvPr>
            <p:ph type="title"/>
          </p:nvPr>
        </p:nvSpPr>
        <p:spPr>
          <a:xfrm>
            <a:off x="4029075" y="236192"/>
            <a:ext cx="7539534" cy="672529"/>
          </a:xfrm>
        </p:spPr>
        <p:txBody>
          <a:bodyPr>
            <a:normAutofit fontScale="90000"/>
          </a:bodyPr>
          <a:lstStyle/>
          <a:p>
            <a:r>
              <a:rPr lang="en-AU" dirty="0"/>
              <a:t>Question 13: How are the interests </a:t>
            </a:r>
            <a:br>
              <a:rPr lang="en-AU" dirty="0"/>
            </a:br>
            <a:r>
              <a:rPr lang="en-AU" dirty="0"/>
              <a:t>of children represented?</a:t>
            </a:r>
          </a:p>
        </p:txBody>
      </p:sp>
    </p:spTree>
    <p:extLst>
      <p:ext uri="{BB962C8B-B14F-4D97-AF65-F5344CB8AC3E}">
        <p14:creationId xmlns:p14="http://schemas.microsoft.com/office/powerpoint/2010/main" val="138085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1728-D83C-48E9-BF81-4B4AC353A903}"/>
              </a:ext>
            </a:extLst>
          </p:cNvPr>
          <p:cNvSpPr>
            <a:spLocks noGrp="1"/>
          </p:cNvSpPr>
          <p:nvPr>
            <p:ph type="title"/>
          </p:nvPr>
        </p:nvSpPr>
        <p:spPr/>
        <p:txBody>
          <a:bodyPr>
            <a:normAutofit/>
          </a:bodyPr>
          <a:lstStyle/>
          <a:p>
            <a:r>
              <a:rPr lang="en-US" dirty="0"/>
              <a:t>Question 14: How can I best prepare for FDR?</a:t>
            </a:r>
            <a:endParaRPr lang="en-AU" dirty="0"/>
          </a:p>
        </p:txBody>
      </p:sp>
      <p:sp>
        <p:nvSpPr>
          <p:cNvPr id="3" name="Content Placeholder 2">
            <a:extLst>
              <a:ext uri="{FF2B5EF4-FFF2-40B4-BE49-F238E27FC236}">
                <a16:creationId xmlns:a16="http://schemas.microsoft.com/office/drawing/2014/main" id="{5C245864-7246-4D24-A3A1-7C0717384091}"/>
              </a:ext>
            </a:extLst>
          </p:cNvPr>
          <p:cNvSpPr>
            <a:spLocks noGrp="1"/>
          </p:cNvSpPr>
          <p:nvPr>
            <p:ph sz="half" idx="4294967295"/>
          </p:nvPr>
        </p:nvSpPr>
        <p:spPr>
          <a:xfrm>
            <a:off x="609599" y="1600201"/>
            <a:ext cx="6673197" cy="4714874"/>
          </a:xfrm>
        </p:spPr>
        <p:txBody>
          <a:bodyPr>
            <a:noAutofit/>
          </a:bodyPr>
          <a:lstStyle/>
          <a:p>
            <a:pPr marL="0" indent="0">
              <a:buNone/>
            </a:pPr>
            <a:r>
              <a:rPr lang="en-US" sz="2200" dirty="0"/>
              <a:t>You can prepare for FDR by:</a:t>
            </a:r>
          </a:p>
          <a:p>
            <a:r>
              <a:rPr lang="en-US" sz="2200" dirty="0"/>
              <a:t>considering your priorities</a:t>
            </a:r>
          </a:p>
          <a:p>
            <a:pPr lvl="1"/>
            <a:r>
              <a:rPr lang="en-US" sz="2200" dirty="0"/>
              <a:t>For example, what are the crucial, relatively important and less important issues? </a:t>
            </a:r>
          </a:p>
          <a:p>
            <a:r>
              <a:rPr lang="en-US" sz="2200" dirty="0"/>
              <a:t>thinking through both your best-case scenario, and what you would be willing to accept as an outcome</a:t>
            </a:r>
          </a:p>
          <a:p>
            <a:r>
              <a:rPr lang="en-US" sz="2200" dirty="0"/>
              <a:t>coming to FDR with an open mind and willingness to explore options that don’t compromise safety.</a:t>
            </a:r>
            <a:endParaRPr lang="en-AU" sz="2200" dirty="0"/>
          </a:p>
        </p:txBody>
      </p:sp>
      <p:pic>
        <p:nvPicPr>
          <p:cNvPr id="8" name="Content Placeholder 7" descr="A sign on the side of a road&#10;&#10;Description automatically generated">
            <a:extLst>
              <a:ext uri="{FF2B5EF4-FFF2-40B4-BE49-F238E27FC236}">
                <a16:creationId xmlns:a16="http://schemas.microsoft.com/office/drawing/2014/main" id="{7E4D6EC0-E99D-4F41-BC39-0BDC967C6C76}"/>
              </a:ext>
            </a:extLst>
          </p:cNvPr>
          <p:cNvPicPr>
            <a:picLocks noGrp="1" noChangeAspect="1"/>
          </p:cNvPicPr>
          <p:nvPr>
            <p:ph sz="half" idx="2"/>
          </p:nvPr>
        </p:nvPicPr>
        <p:blipFill>
          <a:blip r:embed="rId2"/>
          <a:stretch>
            <a:fillRect/>
          </a:stretch>
        </p:blipFill>
        <p:spPr>
          <a:xfrm>
            <a:off x="7658101" y="1650557"/>
            <a:ext cx="3924300" cy="2799334"/>
          </a:xfrm>
        </p:spPr>
      </p:pic>
    </p:spTree>
    <p:extLst>
      <p:ext uri="{BB962C8B-B14F-4D97-AF65-F5344CB8AC3E}">
        <p14:creationId xmlns:p14="http://schemas.microsoft.com/office/powerpoint/2010/main" val="1241619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C0DB-37CD-4ED7-8854-E06231A08B18}"/>
              </a:ext>
            </a:extLst>
          </p:cNvPr>
          <p:cNvSpPr>
            <a:spLocks noGrp="1"/>
          </p:cNvSpPr>
          <p:nvPr>
            <p:ph type="title"/>
          </p:nvPr>
        </p:nvSpPr>
        <p:spPr/>
        <p:txBody>
          <a:bodyPr>
            <a:normAutofit fontScale="90000"/>
          </a:bodyPr>
          <a:lstStyle/>
          <a:p>
            <a:r>
              <a:rPr lang="en-US" dirty="0"/>
              <a:t>Question 15: What happens if an FDRP decides that FDR isn’t suitable for our situation?</a:t>
            </a:r>
            <a:endParaRPr lang="en-AU" dirty="0"/>
          </a:p>
        </p:txBody>
      </p:sp>
      <p:sp>
        <p:nvSpPr>
          <p:cNvPr id="3" name="Content Placeholder 2">
            <a:extLst>
              <a:ext uri="{FF2B5EF4-FFF2-40B4-BE49-F238E27FC236}">
                <a16:creationId xmlns:a16="http://schemas.microsoft.com/office/drawing/2014/main" id="{95F18492-8E39-4DFE-8D95-B3F8122EA1F3}"/>
              </a:ext>
            </a:extLst>
          </p:cNvPr>
          <p:cNvSpPr>
            <a:spLocks noGrp="1"/>
          </p:cNvSpPr>
          <p:nvPr>
            <p:ph idx="1"/>
          </p:nvPr>
        </p:nvSpPr>
        <p:spPr/>
        <p:txBody>
          <a:bodyPr>
            <a:normAutofit/>
          </a:bodyPr>
          <a:lstStyle/>
          <a:p>
            <a:pPr marL="0" indent="0">
              <a:buNone/>
            </a:pPr>
            <a:r>
              <a:rPr lang="en-US" dirty="0"/>
              <a:t>FDRPs are required to assess whether FDR is suitable for each case, based on a range of different factors outlined in the FDRP Regulations (2008): </a:t>
            </a:r>
            <a:r>
              <a:rPr lang="en-AU" dirty="0">
                <a:hlinkClick r:id="rId2"/>
              </a:rPr>
              <a:t>https://www.legislation.gov.au/Details/F2008L03470</a:t>
            </a:r>
            <a:endParaRPr lang="en-AU" dirty="0"/>
          </a:p>
          <a:p>
            <a:pPr marL="0" indent="0">
              <a:buNone/>
            </a:pPr>
            <a:r>
              <a:rPr lang="en-AU" dirty="0"/>
              <a:t>FDRPs make these decisions carefully, often in consultation with supervisors and/or managers.</a:t>
            </a:r>
          </a:p>
          <a:p>
            <a:pPr marL="0" indent="0">
              <a:buNone/>
            </a:pPr>
            <a:r>
              <a:rPr lang="en-AU" dirty="0"/>
              <a:t>If FDR is not appropriate, the FDRP will explore other options with clients such as negotiation through lawyers and legal processes.</a:t>
            </a:r>
          </a:p>
        </p:txBody>
      </p:sp>
    </p:spTree>
    <p:extLst>
      <p:ext uri="{BB962C8B-B14F-4D97-AF65-F5344CB8AC3E}">
        <p14:creationId xmlns:p14="http://schemas.microsoft.com/office/powerpoint/2010/main" val="138905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C0DB-37CD-4ED7-8854-E06231A08B18}"/>
              </a:ext>
            </a:extLst>
          </p:cNvPr>
          <p:cNvSpPr>
            <a:spLocks noGrp="1"/>
          </p:cNvSpPr>
          <p:nvPr>
            <p:ph type="title"/>
          </p:nvPr>
        </p:nvSpPr>
        <p:spPr/>
        <p:txBody>
          <a:bodyPr>
            <a:normAutofit/>
          </a:bodyPr>
          <a:lstStyle/>
          <a:p>
            <a:r>
              <a:rPr lang="en-US" dirty="0"/>
              <a:t>Question 16: How much does it cost?</a:t>
            </a:r>
            <a:endParaRPr lang="en-AU" dirty="0"/>
          </a:p>
        </p:txBody>
      </p:sp>
      <p:sp>
        <p:nvSpPr>
          <p:cNvPr id="3" name="Content Placeholder 2">
            <a:extLst>
              <a:ext uri="{FF2B5EF4-FFF2-40B4-BE49-F238E27FC236}">
                <a16:creationId xmlns:a16="http://schemas.microsoft.com/office/drawing/2014/main" id="{95F18492-8E39-4DFE-8D95-B3F8122EA1F3}"/>
              </a:ext>
            </a:extLst>
          </p:cNvPr>
          <p:cNvSpPr>
            <a:spLocks noGrp="1"/>
          </p:cNvSpPr>
          <p:nvPr>
            <p:ph idx="1"/>
          </p:nvPr>
        </p:nvSpPr>
        <p:spPr/>
        <p:txBody>
          <a:bodyPr>
            <a:normAutofit/>
          </a:bodyPr>
          <a:lstStyle/>
          <a:p>
            <a:pPr marL="0" indent="0">
              <a:buNone/>
            </a:pPr>
            <a:r>
              <a:rPr lang="en-US" dirty="0"/>
              <a:t>We are only partly government funded so some fees are charged for FDR services.</a:t>
            </a:r>
          </a:p>
          <a:p>
            <a:pPr marL="0" indent="0">
              <a:buNone/>
            </a:pPr>
            <a:r>
              <a:rPr lang="en-US" dirty="0"/>
              <a:t>We try to make our services as affordable as possible and will discuss this with you when you contact us to make an appointment.</a:t>
            </a:r>
            <a:endParaRPr lang="en-AU" dirty="0"/>
          </a:p>
        </p:txBody>
      </p:sp>
    </p:spTree>
    <p:extLst>
      <p:ext uri="{BB962C8B-B14F-4D97-AF65-F5344CB8AC3E}">
        <p14:creationId xmlns:p14="http://schemas.microsoft.com/office/powerpoint/2010/main" val="311379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F071-D86C-43A7-ACFE-068C0B75BEB4}"/>
              </a:ext>
            </a:extLst>
          </p:cNvPr>
          <p:cNvSpPr>
            <a:spLocks noGrp="1"/>
          </p:cNvSpPr>
          <p:nvPr>
            <p:ph type="title"/>
          </p:nvPr>
        </p:nvSpPr>
        <p:spPr>
          <a:xfrm>
            <a:off x="4029075" y="236192"/>
            <a:ext cx="7539534" cy="672529"/>
          </a:xfrm>
        </p:spPr>
        <p:txBody>
          <a:bodyPr>
            <a:normAutofit fontScale="90000"/>
          </a:bodyPr>
          <a:lstStyle/>
          <a:p>
            <a:r>
              <a:rPr lang="en-US" dirty="0"/>
              <a:t>Question 17: How does FDR consider children’s different stages of development?</a:t>
            </a:r>
            <a:endParaRPr lang="en-AU" dirty="0"/>
          </a:p>
        </p:txBody>
      </p:sp>
      <p:sp>
        <p:nvSpPr>
          <p:cNvPr id="3" name="Content Placeholder 2">
            <a:extLst>
              <a:ext uri="{FF2B5EF4-FFF2-40B4-BE49-F238E27FC236}">
                <a16:creationId xmlns:a16="http://schemas.microsoft.com/office/drawing/2014/main" id="{8B57F471-295E-4AB9-B84F-D9FFDE395B5A}"/>
              </a:ext>
            </a:extLst>
          </p:cNvPr>
          <p:cNvSpPr>
            <a:spLocks noGrp="1"/>
          </p:cNvSpPr>
          <p:nvPr>
            <p:ph sz="half" idx="4294967295"/>
          </p:nvPr>
        </p:nvSpPr>
        <p:spPr>
          <a:xfrm>
            <a:off x="609599" y="1600201"/>
            <a:ext cx="7539533" cy="4714874"/>
          </a:xfrm>
        </p:spPr>
        <p:txBody>
          <a:bodyPr>
            <a:normAutofit lnSpcReduction="10000"/>
          </a:bodyPr>
          <a:lstStyle/>
          <a:p>
            <a:pPr marL="0" indent="0">
              <a:buNone/>
            </a:pPr>
            <a:r>
              <a:rPr lang="en-US" sz="2600" b="1" dirty="0"/>
              <a:t>How do I support my children </a:t>
            </a:r>
            <a:br>
              <a:rPr lang="en-US" sz="2600" b="1" dirty="0"/>
            </a:br>
            <a:r>
              <a:rPr lang="en-US" sz="2600" b="1" dirty="0"/>
              <a:t>in an age-appropriate way?</a:t>
            </a:r>
          </a:p>
          <a:p>
            <a:pPr marL="0" indent="0">
              <a:buNone/>
            </a:pPr>
            <a:r>
              <a:rPr lang="en-US" sz="2100" b="1" dirty="0"/>
              <a:t>For children aged 5 and under</a:t>
            </a:r>
            <a:r>
              <a:rPr lang="en-US" sz="2100" dirty="0"/>
              <a:t>, we encourage you to:</a:t>
            </a:r>
          </a:p>
          <a:p>
            <a:r>
              <a:rPr lang="en-US" sz="2100" dirty="0"/>
              <a:t>provide lots of reassurance to your children and not just when they look distressed</a:t>
            </a:r>
          </a:p>
          <a:p>
            <a:r>
              <a:rPr lang="en-US" sz="2100" dirty="0"/>
              <a:t>be patient if your children have disrupted sleep and are unsettled</a:t>
            </a:r>
          </a:p>
          <a:p>
            <a:r>
              <a:rPr lang="en-US" sz="2100" dirty="0"/>
              <a:t>consider that any changes to their routine need to be brought in slowly and sensitively</a:t>
            </a:r>
          </a:p>
          <a:p>
            <a:r>
              <a:rPr lang="en-US" sz="2100" dirty="0"/>
              <a:t>avoid talking negatively about the other parent in front of your children.</a:t>
            </a:r>
            <a:endParaRPr lang="en-AU" sz="2100" dirty="0"/>
          </a:p>
        </p:txBody>
      </p:sp>
      <p:pic>
        <p:nvPicPr>
          <p:cNvPr id="10" name="Content Placeholder 9" descr="A person that is standing in the grass&#10;&#10;Description automatically generated">
            <a:extLst>
              <a:ext uri="{FF2B5EF4-FFF2-40B4-BE49-F238E27FC236}">
                <a16:creationId xmlns:a16="http://schemas.microsoft.com/office/drawing/2014/main" id="{482C7B8F-FE87-45B9-AD1E-677A3700D37B}"/>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a:ext>
            </a:extLst>
          </a:blip>
          <a:srcRect/>
          <a:stretch/>
        </p:blipFill>
        <p:spPr>
          <a:xfrm flipH="1">
            <a:off x="8276025" y="1600201"/>
            <a:ext cx="3325863" cy="4391525"/>
          </a:xfrm>
        </p:spPr>
      </p:pic>
    </p:spTree>
    <p:extLst>
      <p:ext uri="{BB962C8B-B14F-4D97-AF65-F5344CB8AC3E}">
        <p14:creationId xmlns:p14="http://schemas.microsoft.com/office/powerpoint/2010/main" val="30334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502C7-78D3-4D25-BF0A-8C502CE6B221}"/>
              </a:ext>
            </a:extLst>
          </p:cNvPr>
          <p:cNvSpPr>
            <a:spLocks noGrp="1"/>
          </p:cNvSpPr>
          <p:nvPr>
            <p:ph sz="half" idx="4294967295"/>
          </p:nvPr>
        </p:nvSpPr>
        <p:spPr>
          <a:xfrm>
            <a:off x="609600" y="1600201"/>
            <a:ext cx="6446294" cy="4714874"/>
          </a:xfrm>
        </p:spPr>
        <p:txBody>
          <a:bodyPr>
            <a:normAutofit fontScale="92500"/>
          </a:bodyPr>
          <a:lstStyle/>
          <a:p>
            <a:pPr marL="0" indent="0">
              <a:buNone/>
            </a:pPr>
            <a:r>
              <a:rPr lang="en-US" b="1" dirty="0"/>
              <a:t>For children aged 5 to 8:</a:t>
            </a:r>
          </a:p>
          <a:p>
            <a:r>
              <a:rPr lang="en-US" sz="2300" dirty="0"/>
              <a:t>reassure them that they don’t have to choose between you and the other parent</a:t>
            </a:r>
          </a:p>
          <a:p>
            <a:r>
              <a:rPr lang="en-US" sz="2300" dirty="0"/>
              <a:t>provide an opportunity for your children to talk about the anger and loneliness they may feel</a:t>
            </a:r>
          </a:p>
          <a:p>
            <a:r>
              <a:rPr lang="en-US" sz="2300" dirty="0"/>
              <a:t>provide sensitive and age-appropriate answers to questions or statements; this age group often longs for their parents to get back together</a:t>
            </a:r>
          </a:p>
          <a:p>
            <a:r>
              <a:rPr lang="en-AU" sz="2300" dirty="0"/>
              <a:t>avoid talking negatively about the other parent or burdening your children with adult issues.</a:t>
            </a:r>
          </a:p>
        </p:txBody>
      </p:sp>
      <p:pic>
        <p:nvPicPr>
          <p:cNvPr id="5" name="Content Placeholder 9">
            <a:extLst>
              <a:ext uri="{FF2B5EF4-FFF2-40B4-BE49-F238E27FC236}">
                <a16:creationId xmlns:a16="http://schemas.microsoft.com/office/drawing/2014/main" id="{B2045DB9-7801-433C-BCB1-DB2144E896E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956645" y="1600201"/>
            <a:ext cx="3625755" cy="4295632"/>
          </a:xfrm>
          <a:prstGeom prst="rect">
            <a:avLst/>
          </a:prstGeom>
        </p:spPr>
      </p:pic>
      <p:sp>
        <p:nvSpPr>
          <p:cNvPr id="10" name="Title 1">
            <a:extLst>
              <a:ext uri="{FF2B5EF4-FFF2-40B4-BE49-F238E27FC236}">
                <a16:creationId xmlns:a16="http://schemas.microsoft.com/office/drawing/2014/main" id="{0D4B8590-C4B8-FFF8-D62F-DD590A51BD81}"/>
              </a:ext>
            </a:extLst>
          </p:cNvPr>
          <p:cNvSpPr>
            <a:spLocks noGrp="1"/>
          </p:cNvSpPr>
          <p:nvPr>
            <p:ph type="title"/>
          </p:nvPr>
        </p:nvSpPr>
        <p:spPr>
          <a:xfrm>
            <a:off x="4029075" y="236192"/>
            <a:ext cx="7539534" cy="672529"/>
          </a:xfrm>
        </p:spPr>
        <p:txBody>
          <a:bodyPr>
            <a:normAutofit fontScale="90000"/>
          </a:bodyPr>
          <a:lstStyle/>
          <a:p>
            <a:r>
              <a:rPr lang="en-US" dirty="0"/>
              <a:t>Question 17: How does FDR consider children’s different stages of development?</a:t>
            </a:r>
            <a:endParaRPr lang="en-AU" dirty="0"/>
          </a:p>
        </p:txBody>
      </p:sp>
    </p:spTree>
    <p:extLst>
      <p:ext uri="{BB962C8B-B14F-4D97-AF65-F5344CB8AC3E}">
        <p14:creationId xmlns:p14="http://schemas.microsoft.com/office/powerpoint/2010/main" val="268706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CDD3-17B4-4069-A20A-422D7D2E7D31}"/>
              </a:ext>
            </a:extLst>
          </p:cNvPr>
          <p:cNvSpPr>
            <a:spLocks noGrp="1"/>
          </p:cNvSpPr>
          <p:nvPr>
            <p:ph type="title"/>
          </p:nvPr>
        </p:nvSpPr>
        <p:spPr>
          <a:xfrm>
            <a:off x="4029075" y="222940"/>
            <a:ext cx="7539534" cy="672529"/>
          </a:xfrm>
        </p:spPr>
        <p:txBody>
          <a:bodyPr/>
          <a:lstStyle/>
          <a:p>
            <a:r>
              <a:rPr lang="en-AU"/>
              <a:t>Question 1: What is FDR?</a:t>
            </a:r>
            <a:endParaRPr lang="en-AU" dirty="0"/>
          </a:p>
        </p:txBody>
      </p:sp>
      <p:sp>
        <p:nvSpPr>
          <p:cNvPr id="3" name="Content Placeholder 2">
            <a:extLst>
              <a:ext uri="{FF2B5EF4-FFF2-40B4-BE49-F238E27FC236}">
                <a16:creationId xmlns:a16="http://schemas.microsoft.com/office/drawing/2014/main" id="{6ECA60D8-C5BF-453F-A72F-8A1728CDEF4F}"/>
              </a:ext>
            </a:extLst>
          </p:cNvPr>
          <p:cNvSpPr>
            <a:spLocks noGrp="1"/>
          </p:cNvSpPr>
          <p:nvPr>
            <p:ph sz="half" idx="4294967295"/>
          </p:nvPr>
        </p:nvSpPr>
        <p:spPr>
          <a:xfrm>
            <a:off x="609599" y="1600201"/>
            <a:ext cx="6571129" cy="4714874"/>
          </a:xfrm>
        </p:spPr>
        <p:txBody>
          <a:bodyPr>
            <a:normAutofit fontScale="85000" lnSpcReduction="20000"/>
          </a:bodyPr>
          <a:lstStyle/>
          <a:p>
            <a:pPr>
              <a:lnSpc>
                <a:spcPct val="118000"/>
              </a:lnSpc>
              <a:spcBef>
                <a:spcPts val="700"/>
              </a:spcBef>
              <a:spcAft>
                <a:spcPts val="700"/>
              </a:spcAft>
            </a:pPr>
            <a:r>
              <a:rPr lang="en-AU" dirty="0"/>
              <a:t>FDR stands for Family Dispute Resolution. This name was introduced in 2007 when the Family Law Act was amended. </a:t>
            </a:r>
          </a:p>
          <a:p>
            <a:pPr>
              <a:lnSpc>
                <a:spcPct val="118000"/>
              </a:lnSpc>
              <a:spcBef>
                <a:spcPts val="700"/>
              </a:spcBef>
              <a:spcAft>
                <a:spcPts val="700"/>
              </a:spcAft>
            </a:pPr>
            <a:r>
              <a:rPr lang="en-AU" dirty="0"/>
              <a:t>FDR is different from other services and processes, such as counselling and court-based mediation.</a:t>
            </a:r>
          </a:p>
          <a:p>
            <a:pPr>
              <a:lnSpc>
                <a:spcPct val="118000"/>
              </a:lnSpc>
              <a:spcBef>
                <a:spcPts val="700"/>
              </a:spcBef>
              <a:spcAft>
                <a:spcPts val="700"/>
              </a:spcAft>
            </a:pPr>
            <a:r>
              <a:rPr lang="en-AU" dirty="0"/>
              <a:t>FDR is often called mediation. </a:t>
            </a:r>
          </a:p>
          <a:p>
            <a:pPr>
              <a:lnSpc>
                <a:spcPct val="118000"/>
              </a:lnSpc>
              <a:spcBef>
                <a:spcPts val="700"/>
              </a:spcBef>
              <a:spcAft>
                <a:spcPts val="700"/>
              </a:spcAft>
            </a:pPr>
            <a:r>
              <a:rPr lang="en-US" dirty="0">
                <a:solidFill>
                  <a:schemeClr val="dk1"/>
                </a:solidFill>
              </a:rPr>
              <a:t>FDR uses step-by-step process to help people involved to negotiate and reach an agreement on the care of their children and/or financial or property settlements. </a:t>
            </a:r>
          </a:p>
        </p:txBody>
      </p:sp>
      <p:pic>
        <p:nvPicPr>
          <p:cNvPr id="8" name="Content Placeholder 7" descr="A group of people sitting at a table&#10;&#10;Description automatically generated">
            <a:extLst>
              <a:ext uri="{FF2B5EF4-FFF2-40B4-BE49-F238E27FC236}">
                <a16:creationId xmlns:a16="http://schemas.microsoft.com/office/drawing/2014/main" id="{BAFEF64A-B3D9-4778-B54F-BB8A412A4F71}"/>
              </a:ext>
            </a:extLst>
          </p:cNvPr>
          <p:cNvPicPr>
            <a:picLocks noGrp="1" noChangeAspect="1"/>
          </p:cNvPicPr>
          <p:nvPr>
            <p:ph sz="half" idx="2"/>
          </p:nvPr>
        </p:nvPicPr>
        <p:blipFill>
          <a:blip r:embed="rId2"/>
          <a:stretch>
            <a:fillRect/>
          </a:stretch>
        </p:blipFill>
        <p:spPr>
          <a:xfrm>
            <a:off x="7407090" y="1600201"/>
            <a:ext cx="4175310" cy="2783540"/>
          </a:xfrm>
        </p:spPr>
      </p:pic>
    </p:spTree>
    <p:extLst>
      <p:ext uri="{BB962C8B-B14F-4D97-AF65-F5344CB8AC3E}">
        <p14:creationId xmlns:p14="http://schemas.microsoft.com/office/powerpoint/2010/main" val="171445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F08FE4-DFB9-4ECF-94F1-89B3A9877C11}"/>
              </a:ext>
            </a:extLst>
          </p:cNvPr>
          <p:cNvSpPr>
            <a:spLocks noGrp="1"/>
          </p:cNvSpPr>
          <p:nvPr>
            <p:ph sz="half" idx="4294967295"/>
          </p:nvPr>
        </p:nvSpPr>
        <p:spPr>
          <a:xfrm>
            <a:off x="609600" y="1660361"/>
            <a:ext cx="7374340" cy="4714874"/>
          </a:xfrm>
        </p:spPr>
        <p:txBody>
          <a:bodyPr>
            <a:normAutofit fontScale="92500" lnSpcReduction="20000"/>
          </a:bodyPr>
          <a:lstStyle/>
          <a:p>
            <a:pPr marL="0" indent="0">
              <a:buNone/>
            </a:pPr>
            <a:r>
              <a:rPr lang="en-US" b="1" dirty="0"/>
              <a:t>For children aged 8-12:</a:t>
            </a:r>
          </a:p>
          <a:p>
            <a:r>
              <a:rPr lang="en-US" sz="2500" dirty="0"/>
              <a:t>give them an opportunity to talk about what’s happening for them without asking them to choose between parents</a:t>
            </a:r>
          </a:p>
          <a:p>
            <a:r>
              <a:rPr lang="en-US" sz="2500" dirty="0"/>
              <a:t>keep in mind how any time arrangements impact on their sporting and social activities</a:t>
            </a:r>
          </a:p>
          <a:p>
            <a:r>
              <a:rPr lang="en-US" sz="2500" dirty="0"/>
              <a:t>make it clear that you’re the adult and they don’t have to carry any adult responsibilities</a:t>
            </a:r>
          </a:p>
          <a:p>
            <a:r>
              <a:rPr lang="en-AU" sz="2500" dirty="0"/>
              <a:t>provide comfort and time to talk about their fears and concerns</a:t>
            </a:r>
          </a:p>
          <a:p>
            <a:r>
              <a:rPr lang="en-AU" sz="2500" dirty="0"/>
              <a:t>avoid talking negatively about the other parent.</a:t>
            </a:r>
          </a:p>
        </p:txBody>
      </p:sp>
      <p:sp>
        <p:nvSpPr>
          <p:cNvPr id="4" name="Content Placeholder 3"/>
          <p:cNvSpPr>
            <a:spLocks noGrp="1"/>
          </p:cNvSpPr>
          <p:nvPr>
            <p:ph sz="half" idx="2"/>
          </p:nvPr>
        </p:nvSpPr>
        <p:spPr>
          <a:xfrm>
            <a:off x="9029700" y="1600201"/>
            <a:ext cx="2552700" cy="1743074"/>
          </a:xfrm>
        </p:spPr>
        <p:txBody>
          <a:bodyPr>
            <a:normAutofit lnSpcReduction="10000"/>
          </a:bodyPr>
          <a:lstStyle/>
          <a:p>
            <a:r>
              <a:rPr lang="en-AU" dirty="0"/>
              <a:t>CHILD/REN OF RELEVANT AGE</a:t>
            </a:r>
          </a:p>
          <a:p>
            <a:endParaRPr lang="en-AU" dirty="0"/>
          </a:p>
        </p:txBody>
      </p:sp>
      <p:pic>
        <p:nvPicPr>
          <p:cNvPr id="5" name="Content Placeholder 9">
            <a:extLst>
              <a:ext uri="{FF2B5EF4-FFF2-40B4-BE49-F238E27FC236}">
                <a16:creationId xmlns:a16="http://schemas.microsoft.com/office/drawing/2014/main" id="{313BEB11-5D3A-46E1-A84E-FAC120BE171E}"/>
              </a:ext>
            </a:extLst>
          </p:cNvPr>
          <p:cNvPicPr>
            <a:picLocks noChangeAspect="1"/>
          </p:cNvPicPr>
          <p:nvPr/>
        </p:nvPicPr>
        <p:blipFill>
          <a:blip r:embed="rId2"/>
          <a:srcRect/>
          <a:stretch/>
        </p:blipFill>
        <p:spPr>
          <a:xfrm>
            <a:off x="8504229" y="1600201"/>
            <a:ext cx="3078171" cy="4391525"/>
          </a:xfrm>
          <a:prstGeom prst="rect">
            <a:avLst/>
          </a:prstGeom>
        </p:spPr>
      </p:pic>
      <p:sp>
        <p:nvSpPr>
          <p:cNvPr id="8" name="Title 1">
            <a:extLst>
              <a:ext uri="{FF2B5EF4-FFF2-40B4-BE49-F238E27FC236}">
                <a16:creationId xmlns:a16="http://schemas.microsoft.com/office/drawing/2014/main" id="{DE044347-C533-27A9-D45E-A2733C49C62A}"/>
              </a:ext>
            </a:extLst>
          </p:cNvPr>
          <p:cNvSpPr>
            <a:spLocks noGrp="1"/>
          </p:cNvSpPr>
          <p:nvPr>
            <p:ph type="title"/>
          </p:nvPr>
        </p:nvSpPr>
        <p:spPr>
          <a:xfrm>
            <a:off x="4029075" y="236192"/>
            <a:ext cx="7539534" cy="672529"/>
          </a:xfrm>
        </p:spPr>
        <p:txBody>
          <a:bodyPr>
            <a:normAutofit fontScale="90000"/>
          </a:bodyPr>
          <a:lstStyle/>
          <a:p>
            <a:r>
              <a:rPr lang="en-US" dirty="0"/>
              <a:t>Question 17: How does FDR consider children’s different stages of development?</a:t>
            </a:r>
            <a:endParaRPr lang="en-AU" dirty="0"/>
          </a:p>
        </p:txBody>
      </p:sp>
    </p:spTree>
    <p:extLst>
      <p:ext uri="{BB962C8B-B14F-4D97-AF65-F5344CB8AC3E}">
        <p14:creationId xmlns:p14="http://schemas.microsoft.com/office/powerpoint/2010/main" val="787445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9113F-E8C8-449B-945F-87444947D8F4}"/>
              </a:ext>
            </a:extLst>
          </p:cNvPr>
          <p:cNvSpPr>
            <a:spLocks noGrp="1"/>
          </p:cNvSpPr>
          <p:nvPr>
            <p:ph sz="half" idx="4294967295"/>
          </p:nvPr>
        </p:nvSpPr>
        <p:spPr>
          <a:xfrm>
            <a:off x="609600" y="1600201"/>
            <a:ext cx="6651009" cy="4714874"/>
          </a:xfrm>
        </p:spPr>
        <p:txBody>
          <a:bodyPr>
            <a:normAutofit/>
          </a:bodyPr>
          <a:lstStyle/>
          <a:p>
            <a:pPr marL="0" indent="0">
              <a:buNone/>
            </a:pPr>
            <a:r>
              <a:rPr lang="en-US" sz="2600" b="1" dirty="0"/>
              <a:t>For adolescents:</a:t>
            </a:r>
          </a:p>
          <a:p>
            <a:r>
              <a:rPr lang="en-AU" sz="2300" dirty="0"/>
              <a:t>be prepared to listen and talk with them</a:t>
            </a:r>
          </a:p>
          <a:p>
            <a:r>
              <a:rPr lang="en-AU" sz="2300" dirty="0"/>
              <a:t>find a confidant to talk to about your adult issues and keep your fears, anxieties and financial stresses away from your teenagers</a:t>
            </a:r>
          </a:p>
          <a:p>
            <a:r>
              <a:rPr lang="en-AU" sz="2300" dirty="0"/>
              <a:t>give them time and space to work through their own reactions to the separation</a:t>
            </a:r>
          </a:p>
          <a:p>
            <a:r>
              <a:rPr lang="en-AU" sz="2300" dirty="0"/>
              <a:t>don’t talk negatively about the other parent.</a:t>
            </a:r>
          </a:p>
        </p:txBody>
      </p:sp>
      <p:pic>
        <p:nvPicPr>
          <p:cNvPr id="9" name="Picture 8">
            <a:extLst>
              <a:ext uri="{FF2B5EF4-FFF2-40B4-BE49-F238E27FC236}">
                <a16:creationId xmlns:a16="http://schemas.microsoft.com/office/drawing/2014/main" id="{DE0E6268-61AE-4112-8418-2B9C2CFD05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107680" y="1600201"/>
            <a:ext cx="3474720" cy="4720972"/>
          </a:xfrm>
          <a:prstGeom prst="rect">
            <a:avLst/>
          </a:prstGeom>
        </p:spPr>
      </p:pic>
      <p:sp>
        <p:nvSpPr>
          <p:cNvPr id="6" name="Title 1">
            <a:extLst>
              <a:ext uri="{FF2B5EF4-FFF2-40B4-BE49-F238E27FC236}">
                <a16:creationId xmlns:a16="http://schemas.microsoft.com/office/drawing/2014/main" id="{A3588C80-0CD4-FCF3-03BE-8FEFD51AC144}"/>
              </a:ext>
            </a:extLst>
          </p:cNvPr>
          <p:cNvSpPr>
            <a:spLocks noGrp="1"/>
          </p:cNvSpPr>
          <p:nvPr>
            <p:ph type="title"/>
          </p:nvPr>
        </p:nvSpPr>
        <p:spPr>
          <a:xfrm>
            <a:off x="4029075" y="236192"/>
            <a:ext cx="7539534" cy="672529"/>
          </a:xfrm>
        </p:spPr>
        <p:txBody>
          <a:bodyPr>
            <a:normAutofit fontScale="90000"/>
          </a:bodyPr>
          <a:lstStyle/>
          <a:p>
            <a:r>
              <a:rPr lang="en-US" dirty="0"/>
              <a:t>Question 17: How does FDR consider children’s different stages of development?</a:t>
            </a:r>
            <a:endParaRPr lang="en-AU" dirty="0"/>
          </a:p>
        </p:txBody>
      </p:sp>
    </p:spTree>
    <p:extLst>
      <p:ext uri="{BB962C8B-B14F-4D97-AF65-F5344CB8AC3E}">
        <p14:creationId xmlns:p14="http://schemas.microsoft.com/office/powerpoint/2010/main" val="628089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73A0-C06F-4B95-964A-74C3157CC2F3}"/>
              </a:ext>
            </a:extLst>
          </p:cNvPr>
          <p:cNvSpPr>
            <a:spLocks noGrp="1"/>
          </p:cNvSpPr>
          <p:nvPr>
            <p:ph type="title"/>
          </p:nvPr>
        </p:nvSpPr>
        <p:spPr/>
        <p:txBody>
          <a:bodyPr/>
          <a:lstStyle/>
          <a:p>
            <a:r>
              <a:rPr lang="en-AU" dirty="0"/>
              <a:t>Question 18: What is property FDR?</a:t>
            </a:r>
          </a:p>
        </p:txBody>
      </p:sp>
      <p:sp>
        <p:nvSpPr>
          <p:cNvPr id="3" name="Content Placeholder 2">
            <a:extLst>
              <a:ext uri="{FF2B5EF4-FFF2-40B4-BE49-F238E27FC236}">
                <a16:creationId xmlns:a16="http://schemas.microsoft.com/office/drawing/2014/main" id="{D47867D0-A80F-421E-A273-7683C37203B8}"/>
              </a:ext>
            </a:extLst>
          </p:cNvPr>
          <p:cNvSpPr>
            <a:spLocks noGrp="1"/>
          </p:cNvSpPr>
          <p:nvPr>
            <p:ph sz="half" idx="4294967295"/>
          </p:nvPr>
        </p:nvSpPr>
        <p:spPr>
          <a:xfrm>
            <a:off x="609599" y="1600201"/>
            <a:ext cx="6543675" cy="4714874"/>
          </a:xfrm>
        </p:spPr>
        <p:txBody>
          <a:bodyPr>
            <a:noAutofit/>
          </a:bodyPr>
          <a:lstStyle/>
          <a:p>
            <a:pPr marL="0" indent="0">
              <a:buNone/>
            </a:pPr>
            <a:r>
              <a:rPr lang="en-AU" sz="2200" dirty="0"/>
              <a:t>Property FDR enables separated people to address and negotiate a property and financial settlement.</a:t>
            </a:r>
          </a:p>
          <a:p>
            <a:pPr marL="0" indent="0">
              <a:buNone/>
            </a:pPr>
            <a:r>
              <a:rPr lang="en-AU" sz="2200" dirty="0"/>
              <a:t>The process involves:</a:t>
            </a:r>
          </a:p>
          <a:p>
            <a:pPr marL="285750" lvl="1">
              <a:buFont typeface="Arial" panose="020B0604020202020204" pitchFamily="34" charset="0"/>
              <a:buChar char="•"/>
            </a:pPr>
            <a:r>
              <a:rPr lang="en-AU" sz="2200" dirty="0"/>
              <a:t>parties agreeing on a list of assets and debts and their value</a:t>
            </a:r>
          </a:p>
          <a:p>
            <a:pPr marL="285750" lvl="1">
              <a:buFont typeface="Arial" panose="020B0604020202020204" pitchFamily="34" charset="0"/>
              <a:buChar char="•"/>
            </a:pPr>
            <a:r>
              <a:rPr lang="en-AU" sz="2200" dirty="0"/>
              <a:t>discussions about contributions and future needs</a:t>
            </a:r>
          </a:p>
          <a:p>
            <a:pPr marL="285750" lvl="1">
              <a:buFont typeface="Arial" panose="020B0604020202020204" pitchFamily="34" charset="0"/>
              <a:buChar char="•"/>
            </a:pPr>
            <a:r>
              <a:rPr lang="en-AU" sz="2200" dirty="0"/>
              <a:t>presentation of options</a:t>
            </a:r>
          </a:p>
          <a:p>
            <a:pPr marL="285750" lvl="1">
              <a:buFont typeface="Arial" panose="020B0604020202020204" pitchFamily="34" charset="0"/>
              <a:buChar char="•"/>
            </a:pPr>
            <a:r>
              <a:rPr lang="en-AU" sz="2200" dirty="0"/>
              <a:t>discussion and negotiation </a:t>
            </a:r>
          </a:p>
          <a:p>
            <a:pPr marL="285750" lvl="1">
              <a:buFont typeface="Arial" panose="020B0604020202020204" pitchFamily="34" charset="0"/>
              <a:buChar char="•"/>
            </a:pPr>
            <a:r>
              <a:rPr lang="en-AU" sz="2200" dirty="0"/>
              <a:t>finalising agreements (if made).</a:t>
            </a:r>
          </a:p>
        </p:txBody>
      </p:sp>
      <p:pic>
        <p:nvPicPr>
          <p:cNvPr id="6" name="Picture 5" descr="A picture containing table, sitting, front, man&#10;&#10;Description automatically generated">
            <a:extLst>
              <a:ext uri="{FF2B5EF4-FFF2-40B4-BE49-F238E27FC236}">
                <a16:creationId xmlns:a16="http://schemas.microsoft.com/office/drawing/2014/main" id="{61C38390-2F02-46C9-BFE1-40220D2864AB}"/>
              </a:ext>
            </a:extLst>
          </p:cNvPr>
          <p:cNvPicPr>
            <a:picLocks noChangeAspect="1"/>
          </p:cNvPicPr>
          <p:nvPr/>
        </p:nvPicPr>
        <p:blipFill>
          <a:blip r:embed="rId2"/>
          <a:stretch>
            <a:fillRect/>
          </a:stretch>
        </p:blipFill>
        <p:spPr>
          <a:xfrm>
            <a:off x="7810499" y="1600201"/>
            <a:ext cx="3771899" cy="2514599"/>
          </a:xfrm>
          <a:prstGeom prst="rect">
            <a:avLst/>
          </a:prstGeom>
        </p:spPr>
      </p:pic>
    </p:spTree>
    <p:extLst>
      <p:ext uri="{BB962C8B-B14F-4D97-AF65-F5344CB8AC3E}">
        <p14:creationId xmlns:p14="http://schemas.microsoft.com/office/powerpoint/2010/main" val="2107109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867D0-A80F-421E-A273-7683C37203B8}"/>
              </a:ext>
            </a:extLst>
          </p:cNvPr>
          <p:cNvSpPr>
            <a:spLocks noGrp="1"/>
          </p:cNvSpPr>
          <p:nvPr>
            <p:ph sz="half" idx="1"/>
          </p:nvPr>
        </p:nvSpPr>
        <p:spPr>
          <a:xfrm>
            <a:off x="4476750" y="1643007"/>
            <a:ext cx="6362700" cy="4821864"/>
          </a:xfrm>
        </p:spPr>
        <p:txBody>
          <a:bodyPr>
            <a:normAutofit/>
          </a:bodyPr>
          <a:lstStyle/>
          <a:p>
            <a:pPr marL="0" indent="0">
              <a:buNone/>
            </a:pPr>
            <a:r>
              <a:rPr lang="en-AU" sz="2800" dirty="0"/>
              <a:t>To learn more, read </a:t>
            </a:r>
            <a:br>
              <a:rPr lang="en-AU" sz="2800" dirty="0"/>
            </a:br>
            <a:r>
              <a:rPr lang="en-AU" sz="2800" dirty="0"/>
              <a:t>Relationships Australia’s booklet:</a:t>
            </a:r>
          </a:p>
          <a:p>
            <a:pPr marL="0" indent="0">
              <a:buNone/>
            </a:pPr>
            <a:r>
              <a:rPr lang="en-AU" sz="2800" b="1" dirty="0"/>
              <a:t>A fair share: Negotiating your property settlement</a:t>
            </a:r>
          </a:p>
          <a:p>
            <a:pPr marL="0" indent="0">
              <a:buNone/>
            </a:pPr>
            <a:r>
              <a:rPr lang="en-AU" sz="2800" dirty="0">
                <a:hlinkClick r:id="rId2"/>
              </a:rPr>
              <a:t>http://bit.ly/RAVfairshare</a:t>
            </a:r>
            <a:endParaRPr lang="en-AU" sz="2800" dirty="0"/>
          </a:p>
        </p:txBody>
      </p:sp>
      <p:pic>
        <p:nvPicPr>
          <p:cNvPr id="8" name="Picture 7" descr="A sign on the side of a building&#10;&#10;Description automatically generated">
            <a:extLst>
              <a:ext uri="{FF2B5EF4-FFF2-40B4-BE49-F238E27FC236}">
                <a16:creationId xmlns:a16="http://schemas.microsoft.com/office/drawing/2014/main" id="{81605B71-4E2F-40D5-2CCA-6898F898B0E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9600" y="1600201"/>
            <a:ext cx="3429000" cy="4864670"/>
          </a:xfrm>
          <a:prstGeom prst="rect">
            <a:avLst/>
          </a:prstGeom>
        </p:spPr>
      </p:pic>
      <p:sp>
        <p:nvSpPr>
          <p:cNvPr id="12" name="Title 1">
            <a:extLst>
              <a:ext uri="{FF2B5EF4-FFF2-40B4-BE49-F238E27FC236}">
                <a16:creationId xmlns:a16="http://schemas.microsoft.com/office/drawing/2014/main" id="{A62DBE38-D834-164F-F995-CED7E09E0A05}"/>
              </a:ext>
            </a:extLst>
          </p:cNvPr>
          <p:cNvSpPr>
            <a:spLocks noGrp="1"/>
          </p:cNvSpPr>
          <p:nvPr>
            <p:ph type="title"/>
          </p:nvPr>
        </p:nvSpPr>
        <p:spPr>
          <a:xfrm>
            <a:off x="4029075" y="236192"/>
            <a:ext cx="7539534" cy="672529"/>
          </a:xfrm>
        </p:spPr>
        <p:txBody>
          <a:bodyPr/>
          <a:lstStyle/>
          <a:p>
            <a:r>
              <a:rPr lang="en-AU" dirty="0"/>
              <a:t>Question 18: What is property FDR?</a:t>
            </a:r>
          </a:p>
        </p:txBody>
      </p:sp>
    </p:spTree>
    <p:extLst>
      <p:ext uri="{BB962C8B-B14F-4D97-AF65-F5344CB8AC3E}">
        <p14:creationId xmlns:p14="http://schemas.microsoft.com/office/powerpoint/2010/main" val="3224144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AE92-42FD-467C-B266-18D8EFFC60CA}"/>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sp>
        <p:nvSpPr>
          <p:cNvPr id="3" name="Content Placeholder 2">
            <a:extLst>
              <a:ext uri="{FF2B5EF4-FFF2-40B4-BE49-F238E27FC236}">
                <a16:creationId xmlns:a16="http://schemas.microsoft.com/office/drawing/2014/main" id="{9E6A022B-1FD8-485E-B31D-2CBAA8D66B8A}"/>
              </a:ext>
            </a:extLst>
          </p:cNvPr>
          <p:cNvSpPr>
            <a:spLocks noGrp="1"/>
          </p:cNvSpPr>
          <p:nvPr>
            <p:ph type="body" idx="1"/>
          </p:nvPr>
        </p:nvSpPr>
        <p:spPr>
          <a:xfrm>
            <a:off x="2084529" y="2328770"/>
            <a:ext cx="4236060" cy="1276349"/>
          </a:xfrm>
        </p:spPr>
        <p:txBody>
          <a:bodyPr anchor="t" anchorCtr="0">
            <a:noAutofit/>
          </a:bodyPr>
          <a:lstStyle/>
          <a:p>
            <a:pPr marL="0" indent="0">
              <a:buNone/>
            </a:pPr>
            <a:r>
              <a:rPr lang="en-AU" dirty="0"/>
              <a:t>What about the children?</a:t>
            </a:r>
            <a:br>
              <a:rPr lang="en-AU" dirty="0"/>
            </a:br>
            <a:r>
              <a:rPr lang="en-AU" b="0" dirty="0"/>
              <a:t>A booklet by</a:t>
            </a:r>
            <a:br>
              <a:rPr lang="en-AU" b="0" dirty="0"/>
            </a:br>
            <a:r>
              <a:rPr lang="en-AU" b="0" dirty="0"/>
              <a:t>Relationships Australia</a:t>
            </a:r>
          </a:p>
          <a:p>
            <a:pPr marL="0" indent="0">
              <a:buNone/>
            </a:pPr>
            <a:r>
              <a:rPr lang="en-AU" b="0" dirty="0">
                <a:hlinkClick r:id="rId2"/>
              </a:rPr>
              <a:t>http://bit.ly/RAVchildren</a:t>
            </a:r>
            <a:endParaRPr lang="en-AU" b="0" dirty="0"/>
          </a:p>
        </p:txBody>
      </p:sp>
      <p:sp>
        <p:nvSpPr>
          <p:cNvPr id="5" name="Text Placeholder 4"/>
          <p:cNvSpPr>
            <a:spLocks noGrp="1"/>
          </p:cNvSpPr>
          <p:nvPr>
            <p:ph type="body" sz="quarter" idx="3"/>
          </p:nvPr>
        </p:nvSpPr>
        <p:spPr>
          <a:xfrm>
            <a:off x="6472520" y="1621183"/>
            <a:ext cx="5109881" cy="672529"/>
          </a:xfrm>
        </p:spPr>
        <p:txBody>
          <a:bodyPr>
            <a:noAutofit/>
          </a:bodyPr>
          <a:lstStyle/>
          <a:p>
            <a:r>
              <a:rPr lang="en-AU" dirty="0"/>
              <a:t>Video resources that make us reflect on what children may be experiencing</a:t>
            </a:r>
          </a:p>
        </p:txBody>
      </p:sp>
      <p:sp>
        <p:nvSpPr>
          <p:cNvPr id="6" name="Content Placeholder 5"/>
          <p:cNvSpPr>
            <a:spLocks noGrp="1"/>
          </p:cNvSpPr>
          <p:nvPr>
            <p:ph sz="quarter" idx="4"/>
          </p:nvPr>
        </p:nvSpPr>
        <p:spPr>
          <a:xfrm>
            <a:off x="6472520" y="2272995"/>
            <a:ext cx="5107807" cy="1397783"/>
          </a:xfrm>
        </p:spPr>
        <p:txBody>
          <a:bodyPr>
            <a:normAutofit lnSpcReduction="10000"/>
          </a:bodyPr>
          <a:lstStyle/>
          <a:p>
            <a:pPr marL="0" indent="0">
              <a:buNone/>
            </a:pPr>
            <a:r>
              <a:rPr lang="en-AU" sz="2000" dirty="0"/>
              <a:t>One example is: ‘Remember Me’ which shares 4 different stories of children during separation: </a:t>
            </a:r>
            <a:r>
              <a:rPr lang="en-AU" sz="2000" dirty="0">
                <a:hlinkClick r:id="rId3"/>
              </a:rPr>
              <a:t>www.youtube.com/watch?v=YPUnmt95N28</a:t>
            </a:r>
            <a:endParaRPr lang="en-AU" sz="2000" dirty="0"/>
          </a:p>
          <a:p>
            <a:endParaRPr lang="en-AU" sz="2000" dirty="0"/>
          </a:p>
        </p:txBody>
      </p:sp>
      <p:sp>
        <p:nvSpPr>
          <p:cNvPr id="7" name="Content Placeholder 2">
            <a:extLst>
              <a:ext uri="{FF2B5EF4-FFF2-40B4-BE49-F238E27FC236}">
                <a16:creationId xmlns:a16="http://schemas.microsoft.com/office/drawing/2014/main" id="{9E6A022B-1FD8-485E-B31D-2CBAA8D66B8A}"/>
              </a:ext>
            </a:extLst>
          </p:cNvPr>
          <p:cNvSpPr txBox="1">
            <a:spLocks/>
          </p:cNvSpPr>
          <p:nvPr/>
        </p:nvSpPr>
        <p:spPr>
          <a:xfrm>
            <a:off x="2084529" y="4383276"/>
            <a:ext cx="4024282" cy="1814924"/>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800" b="1"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600" b="1"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600" b="1"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nSpc>
                <a:spcPct val="108000"/>
              </a:lnSpc>
              <a:spcBef>
                <a:spcPts val="700"/>
              </a:spcBef>
              <a:spcAft>
                <a:spcPts val="700"/>
              </a:spcAft>
            </a:pPr>
            <a:r>
              <a:rPr lang="en-AU" dirty="0"/>
              <a:t>Why am I going to Relationships Australia?</a:t>
            </a:r>
            <a:br>
              <a:rPr lang="en-AU" dirty="0"/>
            </a:br>
            <a:r>
              <a:rPr lang="en-AU" b="0" dirty="0"/>
              <a:t>An illustrated children’s booklet by</a:t>
            </a:r>
            <a:br>
              <a:rPr lang="en-AU" b="0" dirty="0"/>
            </a:br>
            <a:r>
              <a:rPr lang="en-AU" b="0" dirty="0"/>
              <a:t>Relationships Australia</a:t>
            </a:r>
          </a:p>
          <a:p>
            <a:pPr>
              <a:lnSpc>
                <a:spcPct val="108000"/>
              </a:lnSpc>
              <a:spcBef>
                <a:spcPts val="700"/>
              </a:spcBef>
              <a:spcAft>
                <a:spcPts val="700"/>
              </a:spcAft>
            </a:pPr>
            <a:r>
              <a:rPr lang="en-AU" b="0" dirty="0">
                <a:hlinkClick r:id="rId4"/>
              </a:rPr>
              <a:t>https://bit.ly/WhyGoingRA</a:t>
            </a:r>
            <a:endParaRPr lang="en-AU" b="0" dirty="0"/>
          </a:p>
        </p:txBody>
      </p:sp>
      <p:pic>
        <p:nvPicPr>
          <p:cNvPr id="13" name="Picture 12" descr="A screenshot of a person&#10;&#10;Description automatically generated">
            <a:extLst>
              <a:ext uri="{FF2B5EF4-FFF2-40B4-BE49-F238E27FC236}">
                <a16:creationId xmlns:a16="http://schemas.microsoft.com/office/drawing/2014/main" id="{08E950A7-73DA-4BA9-B8A8-7E4A3C30464A}"/>
              </a:ext>
            </a:extLst>
          </p:cNvPr>
          <p:cNvPicPr>
            <a:picLocks noChangeAspect="1"/>
          </p:cNvPicPr>
          <p:nvPr/>
        </p:nvPicPr>
        <p:blipFill>
          <a:blip r:embed="rId5"/>
          <a:stretch>
            <a:fillRect/>
          </a:stretch>
        </p:blipFill>
        <p:spPr>
          <a:xfrm>
            <a:off x="609599" y="2294364"/>
            <a:ext cx="1273090" cy="181008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05127B5B-BFE5-49FA-954F-FEABF8EC469A}"/>
              </a:ext>
            </a:extLst>
          </p:cNvPr>
          <p:cNvPicPr>
            <a:picLocks noChangeAspect="1"/>
          </p:cNvPicPr>
          <p:nvPr/>
        </p:nvPicPr>
        <p:blipFill>
          <a:blip r:embed="rId6"/>
          <a:stretch>
            <a:fillRect/>
          </a:stretch>
        </p:blipFill>
        <p:spPr>
          <a:xfrm>
            <a:off x="611673" y="4391068"/>
            <a:ext cx="1271016" cy="1807132"/>
          </a:xfrm>
          <a:prstGeom prst="rect">
            <a:avLst/>
          </a:prstGeom>
        </p:spPr>
      </p:pic>
      <p:pic>
        <p:nvPicPr>
          <p:cNvPr id="16" name="Picture 15">
            <a:hlinkClick r:id="rId3"/>
            <a:extLst>
              <a:ext uri="{FF2B5EF4-FFF2-40B4-BE49-F238E27FC236}">
                <a16:creationId xmlns:a16="http://schemas.microsoft.com/office/drawing/2014/main" id="{847DB398-07DD-4707-B66C-D10E6BEEA043}"/>
              </a:ext>
            </a:extLst>
          </p:cNvPr>
          <p:cNvPicPr>
            <a:picLocks noChangeAspect="1"/>
          </p:cNvPicPr>
          <p:nvPr/>
        </p:nvPicPr>
        <p:blipFill>
          <a:blip r:embed="rId7"/>
          <a:stretch>
            <a:fillRect/>
          </a:stretch>
        </p:blipFill>
        <p:spPr>
          <a:xfrm>
            <a:off x="6609596" y="3777314"/>
            <a:ext cx="4024282" cy="2070063"/>
          </a:xfrm>
          <a:prstGeom prst="rect">
            <a:avLst/>
          </a:prstGeom>
        </p:spPr>
      </p:pic>
      <p:sp>
        <p:nvSpPr>
          <p:cNvPr id="4" name="Rectangle 3">
            <a:extLst>
              <a:ext uri="{FF2B5EF4-FFF2-40B4-BE49-F238E27FC236}">
                <a16:creationId xmlns:a16="http://schemas.microsoft.com/office/drawing/2014/main" id="{1523BCE6-B0B0-4B93-8AB6-C200AEE91AB8}"/>
              </a:ext>
            </a:extLst>
          </p:cNvPr>
          <p:cNvSpPr/>
          <p:nvPr/>
        </p:nvSpPr>
        <p:spPr>
          <a:xfrm>
            <a:off x="6472520" y="5921689"/>
            <a:ext cx="5096089" cy="584775"/>
          </a:xfrm>
          <a:prstGeom prst="rect">
            <a:avLst/>
          </a:prstGeom>
        </p:spPr>
        <p:txBody>
          <a:bodyPr wrap="square">
            <a:spAutoFit/>
          </a:bodyPr>
          <a:lstStyle/>
          <a:p>
            <a:r>
              <a:rPr lang="en-AU" sz="1600" dirty="0">
                <a:latin typeface="Arial" panose="020B0604020202020204" pitchFamily="34" charset="0"/>
                <a:cs typeface="Arial" panose="020B0604020202020204" pitchFamily="34" charset="0"/>
              </a:rPr>
              <a:t>Used with permission from the Australian Government Attorney-General's Department.</a:t>
            </a:r>
          </a:p>
        </p:txBody>
      </p:sp>
      <p:sp>
        <p:nvSpPr>
          <p:cNvPr id="11" name="TextBox 10">
            <a:extLst>
              <a:ext uri="{FF2B5EF4-FFF2-40B4-BE49-F238E27FC236}">
                <a16:creationId xmlns:a16="http://schemas.microsoft.com/office/drawing/2014/main" id="{A6B80D23-A7DB-A8F4-7854-A3DD9E420951}"/>
              </a:ext>
            </a:extLst>
          </p:cNvPr>
          <p:cNvSpPr txBox="1"/>
          <p:nvPr/>
        </p:nvSpPr>
        <p:spPr>
          <a:xfrm>
            <a:off x="609599" y="1584110"/>
            <a:ext cx="6112042" cy="492443"/>
          </a:xfrm>
          <a:prstGeom prst="rect">
            <a:avLst/>
          </a:prstGeom>
          <a:noFill/>
        </p:spPr>
        <p:txBody>
          <a:bodyPr wrap="square" lIns="0" rIns="0">
            <a:spAutoFit/>
          </a:bodyPr>
          <a:lstStyle/>
          <a:p>
            <a:r>
              <a:rPr lang="en-AU" sz="2600" b="1" dirty="0">
                <a:solidFill>
                  <a:schemeClr val="accent1"/>
                </a:solidFill>
                <a:latin typeface="Arial" panose="020B0604020202020204" pitchFamily="34" charset="0"/>
                <a:cs typeface="Arial" panose="020B0604020202020204" pitchFamily="34" charset="0"/>
              </a:rPr>
              <a:t>Child-Inclusive Practice resources </a:t>
            </a:r>
          </a:p>
        </p:txBody>
      </p:sp>
    </p:spTree>
    <p:extLst>
      <p:ext uri="{BB962C8B-B14F-4D97-AF65-F5344CB8AC3E}">
        <p14:creationId xmlns:p14="http://schemas.microsoft.com/office/powerpoint/2010/main" val="2334234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E3BF3-7C12-4752-881C-5E628F6379C0}"/>
              </a:ext>
            </a:extLst>
          </p:cNvPr>
          <p:cNvSpPr>
            <a:spLocks noGrp="1"/>
          </p:cNvSpPr>
          <p:nvPr>
            <p:ph sz="half" idx="4294967295"/>
          </p:nvPr>
        </p:nvSpPr>
        <p:spPr>
          <a:xfrm>
            <a:off x="545432" y="1600201"/>
            <a:ext cx="8964706" cy="461681"/>
          </a:xfrm>
        </p:spPr>
        <p:txBody>
          <a:bodyPr>
            <a:noAutofit/>
          </a:bodyPr>
          <a:lstStyle/>
          <a:p>
            <a:pPr marL="0" indent="0">
              <a:buNone/>
            </a:pPr>
            <a:r>
              <a:rPr lang="en-AU" sz="2600" b="1" dirty="0">
                <a:solidFill>
                  <a:schemeClr val="accent1"/>
                </a:solidFill>
              </a:rPr>
              <a:t>Parenting Plan resources</a:t>
            </a:r>
          </a:p>
          <a:p>
            <a:pPr marL="0" indent="0">
              <a:buNone/>
            </a:pPr>
            <a:endParaRPr lang="en-AU" sz="2600" b="1" dirty="0">
              <a:solidFill>
                <a:schemeClr val="accent1"/>
              </a:solidFill>
            </a:endParaRPr>
          </a:p>
          <a:p>
            <a:pPr marL="0" indent="0">
              <a:buNone/>
            </a:pPr>
            <a:endParaRPr lang="en-AU" sz="2600" b="1" dirty="0">
              <a:solidFill>
                <a:schemeClr val="accent1"/>
              </a:solidFill>
            </a:endParaRPr>
          </a:p>
        </p:txBody>
      </p:sp>
      <p:sp>
        <p:nvSpPr>
          <p:cNvPr id="4" name="Content Placeholder 3"/>
          <p:cNvSpPr>
            <a:spLocks noGrp="1"/>
          </p:cNvSpPr>
          <p:nvPr>
            <p:ph sz="half" idx="2"/>
          </p:nvPr>
        </p:nvSpPr>
        <p:spPr>
          <a:xfrm>
            <a:off x="6096000" y="3918547"/>
            <a:ext cx="5657731" cy="1541187"/>
          </a:xfrm>
        </p:spPr>
        <p:txBody>
          <a:bodyPr>
            <a:noAutofit/>
          </a:bodyPr>
          <a:lstStyle/>
          <a:p>
            <a:pPr marL="0" indent="0">
              <a:buNone/>
            </a:pPr>
            <a:r>
              <a:rPr lang="en-AU" sz="2000" b="1" dirty="0"/>
              <a:t>Family law changes from May 2024</a:t>
            </a:r>
            <a:br>
              <a:rPr lang="en-AU" sz="2000" b="1" dirty="0"/>
            </a:br>
            <a:r>
              <a:rPr lang="en-AU" sz="2000" dirty="0"/>
              <a:t>Australian Government fact sheet for parents and parties.</a:t>
            </a:r>
          </a:p>
          <a:p>
            <a:pPr marL="0" indent="0">
              <a:buNone/>
            </a:pPr>
            <a:r>
              <a:rPr lang="en-AU" sz="2000" dirty="0">
                <a:hlinkClick r:id="rId2"/>
              </a:rPr>
              <a:t>https://www.ag.gov.au/sites/default/files/2024-01/family-law-amendment-act-2023-factsheet-for-family-law-parents.PDF</a:t>
            </a:r>
            <a:r>
              <a:rPr lang="en-AU" sz="2000" dirty="0"/>
              <a:t> </a:t>
            </a:r>
          </a:p>
        </p:txBody>
      </p:sp>
      <p:sp>
        <p:nvSpPr>
          <p:cNvPr id="5" name="Rectangle 4"/>
          <p:cNvSpPr/>
          <p:nvPr/>
        </p:nvSpPr>
        <p:spPr>
          <a:xfrm>
            <a:off x="545432" y="4939462"/>
            <a:ext cx="4979067" cy="1576778"/>
          </a:xfrm>
          <a:prstGeom prst="rect">
            <a:avLst/>
          </a:prstGeom>
        </p:spPr>
        <p:txBody>
          <a:bodyPr wrap="square">
            <a:spAutoFit/>
          </a:bodyPr>
          <a:lstStyle/>
          <a:p>
            <a:pPr>
              <a:lnSpc>
                <a:spcPct val="108000"/>
              </a:lnSpc>
              <a:spcBef>
                <a:spcPts val="700"/>
              </a:spcBef>
              <a:spcAft>
                <a:spcPts val="700"/>
              </a:spcAft>
            </a:pPr>
            <a:r>
              <a:rPr lang="en-AU" sz="2000" b="1" dirty="0">
                <a:latin typeface="Arial" panose="020B0604020202020204" pitchFamily="34" charset="0"/>
                <a:cs typeface="Arial" panose="020B0604020202020204" pitchFamily="34" charset="0"/>
              </a:rPr>
              <a:t>Share the care - Parenting Plan: Collaborative parenting apart</a:t>
            </a:r>
            <a:br>
              <a:rPr lang="en-AU" sz="2000" b="1"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A booklet by Relationships Australia</a:t>
            </a:r>
          </a:p>
          <a:p>
            <a:pPr>
              <a:lnSpc>
                <a:spcPct val="108000"/>
              </a:lnSpc>
              <a:spcBef>
                <a:spcPts val="700"/>
              </a:spcBef>
              <a:spcAft>
                <a:spcPts val="700"/>
              </a:spcAft>
            </a:pPr>
            <a:r>
              <a:rPr lang="en-AU" sz="2000" dirty="0">
                <a:latin typeface="Arial" panose="020B0604020202020204" pitchFamily="34" charset="0"/>
                <a:cs typeface="Arial" panose="020B0604020202020204" pitchFamily="34" charset="0"/>
                <a:hlinkClick r:id="rId3"/>
              </a:rPr>
              <a:t>http://bit.ly/RAVsharethecare</a:t>
            </a:r>
            <a:endParaRPr lang="en-AU" sz="2000" dirty="0">
              <a:latin typeface="Arial" panose="020B0604020202020204" pitchFamily="34" charset="0"/>
              <a:cs typeface="Arial" panose="020B0604020202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7B6D9140-B64A-4729-BF82-6174CA4983E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7724" y="2223291"/>
            <a:ext cx="1796717" cy="2548972"/>
          </a:xfrm>
          <a:prstGeom prst="rect">
            <a:avLst/>
          </a:prstGeom>
        </p:spPr>
      </p:pic>
      <p:pic>
        <p:nvPicPr>
          <p:cNvPr id="9" name="Picture 8">
            <a:extLst>
              <a:ext uri="{FF2B5EF4-FFF2-40B4-BE49-F238E27FC236}">
                <a16:creationId xmlns:a16="http://schemas.microsoft.com/office/drawing/2014/main" id="{19634415-2761-5726-D073-448AD686D363}"/>
              </a:ext>
            </a:extLst>
          </p:cNvPr>
          <p:cNvPicPr>
            <a:picLocks noChangeAspect="1"/>
          </p:cNvPicPr>
          <p:nvPr/>
        </p:nvPicPr>
        <p:blipFill>
          <a:blip r:embed="rId5"/>
          <a:stretch>
            <a:fillRect/>
          </a:stretch>
        </p:blipFill>
        <p:spPr>
          <a:xfrm>
            <a:off x="6197710" y="1718990"/>
            <a:ext cx="5370899" cy="1957091"/>
          </a:xfrm>
          <a:prstGeom prst="rect">
            <a:avLst/>
          </a:prstGeom>
        </p:spPr>
      </p:pic>
      <p:sp>
        <p:nvSpPr>
          <p:cNvPr id="10" name="Title 1">
            <a:extLst>
              <a:ext uri="{FF2B5EF4-FFF2-40B4-BE49-F238E27FC236}">
                <a16:creationId xmlns:a16="http://schemas.microsoft.com/office/drawing/2014/main" id="{674355D6-EDBD-E644-9B96-8F971E9018F9}"/>
              </a:ext>
            </a:extLst>
          </p:cNvPr>
          <p:cNvSpPr>
            <a:spLocks noGrp="1"/>
          </p:cNvSpPr>
          <p:nvPr>
            <p:ph type="title"/>
          </p:nvPr>
        </p:nvSpPr>
        <p:spPr>
          <a:xfrm>
            <a:off x="4029075" y="236192"/>
            <a:ext cx="7539534" cy="672529"/>
          </a:xfrm>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spTree>
    <p:extLst>
      <p:ext uri="{BB962C8B-B14F-4D97-AF65-F5344CB8AC3E}">
        <p14:creationId xmlns:p14="http://schemas.microsoft.com/office/powerpoint/2010/main" val="3793941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455A-5699-41C3-8400-4B8203FF2D0C}"/>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sp>
        <p:nvSpPr>
          <p:cNvPr id="3" name="Content Placeholder 2">
            <a:extLst>
              <a:ext uri="{FF2B5EF4-FFF2-40B4-BE49-F238E27FC236}">
                <a16:creationId xmlns:a16="http://schemas.microsoft.com/office/drawing/2014/main" id="{9EBF7DE8-3AF7-4DAC-99DD-E36C64269429}"/>
              </a:ext>
            </a:extLst>
          </p:cNvPr>
          <p:cNvSpPr>
            <a:spLocks noGrp="1"/>
          </p:cNvSpPr>
          <p:nvPr>
            <p:ph sz="half" idx="1"/>
          </p:nvPr>
        </p:nvSpPr>
        <p:spPr>
          <a:xfrm>
            <a:off x="609600" y="2228849"/>
            <a:ext cx="5384800" cy="4193215"/>
          </a:xfrm>
        </p:spPr>
        <p:txBody>
          <a:bodyPr>
            <a:noAutofit/>
          </a:bodyPr>
          <a:lstStyle/>
          <a:p>
            <a:pPr marL="0" indent="0">
              <a:lnSpc>
                <a:spcPct val="128000"/>
              </a:lnSpc>
              <a:spcBef>
                <a:spcPts val="500"/>
              </a:spcBef>
              <a:spcAft>
                <a:spcPts val="500"/>
              </a:spcAft>
              <a:buNone/>
            </a:pPr>
            <a:r>
              <a:rPr lang="en-AU" sz="1800" dirty="0"/>
              <a:t>For </a:t>
            </a:r>
            <a:r>
              <a:rPr lang="en-AU" sz="1800" b="1" dirty="0"/>
              <a:t>immediate safety concerns</a:t>
            </a:r>
            <a:r>
              <a:rPr lang="en-AU" sz="1800" dirty="0"/>
              <a:t>, call 000.</a:t>
            </a:r>
          </a:p>
          <a:p>
            <a:pPr>
              <a:lnSpc>
                <a:spcPct val="128000"/>
              </a:lnSpc>
              <a:spcBef>
                <a:spcPts val="500"/>
              </a:spcBef>
              <a:spcAft>
                <a:spcPts val="500"/>
              </a:spcAft>
            </a:pPr>
            <a:r>
              <a:rPr lang="en-AU" sz="1800" dirty="0"/>
              <a:t>For </a:t>
            </a:r>
            <a:r>
              <a:rPr lang="en-AU" sz="1800" b="1" dirty="0"/>
              <a:t>24/7 information and advice </a:t>
            </a:r>
            <a:r>
              <a:rPr lang="en-AU" sz="1800" dirty="0"/>
              <a:t>where you are not in immediate danger, contact Safe Steps Family Violence Response Centre (Victoria): </a:t>
            </a:r>
            <a:r>
              <a:rPr lang="en-AU" sz="1800" dirty="0">
                <a:hlinkClick r:id="rId2"/>
              </a:rPr>
              <a:t>https://www.safesteps.org.au</a:t>
            </a:r>
            <a:endParaRPr lang="en-AU" sz="1800" dirty="0"/>
          </a:p>
          <a:p>
            <a:pPr>
              <a:lnSpc>
                <a:spcPct val="128000"/>
              </a:lnSpc>
              <a:spcBef>
                <a:spcPts val="500"/>
              </a:spcBef>
              <a:spcAft>
                <a:spcPts val="500"/>
              </a:spcAft>
            </a:pPr>
            <a:r>
              <a:rPr lang="en-AU" sz="1800" dirty="0"/>
              <a:t>For </a:t>
            </a:r>
            <a:r>
              <a:rPr lang="en-AU" sz="1800" b="1" dirty="0"/>
              <a:t>24/7 confidential counselling and support </a:t>
            </a:r>
            <a:r>
              <a:rPr lang="en-AU" sz="1800" dirty="0"/>
              <a:t>for family violence and/or sexual assault, contact 1800RESPECT: </a:t>
            </a:r>
            <a:r>
              <a:rPr lang="en-AU" sz="1800" dirty="0">
                <a:hlinkClick r:id="rId3"/>
              </a:rPr>
              <a:t>https://www.1800respect.org.au</a:t>
            </a:r>
            <a:endParaRPr lang="en-AU" sz="1800" dirty="0"/>
          </a:p>
        </p:txBody>
      </p:sp>
      <p:sp>
        <p:nvSpPr>
          <p:cNvPr id="5" name="Content Placeholder 4">
            <a:extLst>
              <a:ext uri="{FF2B5EF4-FFF2-40B4-BE49-F238E27FC236}">
                <a16:creationId xmlns:a16="http://schemas.microsoft.com/office/drawing/2014/main" id="{9CF6D5DF-C430-E17A-034F-FEF8353868BF}"/>
              </a:ext>
            </a:extLst>
          </p:cNvPr>
          <p:cNvSpPr>
            <a:spLocks noGrp="1"/>
          </p:cNvSpPr>
          <p:nvPr>
            <p:ph sz="half" idx="2"/>
          </p:nvPr>
        </p:nvSpPr>
        <p:spPr>
          <a:xfrm>
            <a:off x="6197600" y="2228849"/>
            <a:ext cx="5384800" cy="4193216"/>
          </a:xfrm>
        </p:spPr>
        <p:txBody>
          <a:bodyPr>
            <a:normAutofit/>
          </a:bodyPr>
          <a:lstStyle/>
          <a:p>
            <a:pPr>
              <a:lnSpc>
                <a:spcPct val="128000"/>
              </a:lnSpc>
              <a:spcBef>
                <a:spcPts val="500"/>
              </a:spcBef>
              <a:spcAft>
                <a:spcPts val="500"/>
              </a:spcAft>
            </a:pPr>
            <a:r>
              <a:rPr lang="en-GB" sz="1800" b="1" dirty="0"/>
              <a:t>LGBTIQA+ Victorians </a:t>
            </a:r>
            <a:r>
              <a:rPr lang="en-GB" sz="1800" dirty="0"/>
              <a:t>can contact Rainbow Door, a specialist LGBTIQA+ helpline providing information, support, and referral. </a:t>
            </a:r>
            <a:r>
              <a:rPr lang="en-GB" sz="1800" dirty="0">
                <a:hlinkClick r:id="rId4"/>
              </a:rPr>
              <a:t>www.rainbowdoor.org.au/family-violence</a:t>
            </a:r>
            <a:r>
              <a:rPr lang="en-GB" sz="1800" dirty="0"/>
              <a:t> </a:t>
            </a:r>
          </a:p>
          <a:p>
            <a:pPr>
              <a:lnSpc>
                <a:spcPct val="128000"/>
              </a:lnSpc>
              <a:spcBef>
                <a:spcPts val="500"/>
              </a:spcBef>
              <a:spcAft>
                <a:spcPts val="500"/>
              </a:spcAft>
            </a:pPr>
            <a:r>
              <a:rPr lang="en-AU" sz="1800" b="1" dirty="0"/>
              <a:t>Aboriginal and Torres Strait Islander women </a:t>
            </a:r>
            <a:r>
              <a:rPr lang="en-AU" sz="1800" dirty="0"/>
              <a:t>can contact </a:t>
            </a:r>
            <a:r>
              <a:rPr lang="en-AU" sz="1800" dirty="0" err="1"/>
              <a:t>Djirra</a:t>
            </a:r>
            <a:r>
              <a:rPr lang="en-AU" sz="1800" dirty="0"/>
              <a:t>: </a:t>
            </a:r>
            <a:r>
              <a:rPr lang="en-AU" sz="1800" dirty="0">
                <a:hlinkClick r:id="rId5"/>
              </a:rPr>
              <a:t>https://djirra.org.au</a:t>
            </a:r>
            <a:endParaRPr lang="en-AU" sz="1800" dirty="0"/>
          </a:p>
          <a:p>
            <a:pPr>
              <a:lnSpc>
                <a:spcPct val="128000"/>
              </a:lnSpc>
              <a:spcBef>
                <a:spcPts val="500"/>
              </a:spcBef>
              <a:spcAft>
                <a:spcPts val="500"/>
              </a:spcAft>
            </a:pPr>
            <a:r>
              <a:rPr lang="en-AU" sz="1800" b="1" dirty="0"/>
              <a:t>Women from culturally and linguistically diverse backgrounds</a:t>
            </a:r>
            <a:r>
              <a:rPr lang="en-AU" sz="1800" dirty="0"/>
              <a:t> can contact </a:t>
            </a:r>
            <a:r>
              <a:rPr lang="en-AU" sz="1800" dirty="0" err="1"/>
              <a:t>inTouch</a:t>
            </a:r>
            <a:r>
              <a:rPr lang="en-AU" sz="1800" dirty="0"/>
              <a:t>: </a:t>
            </a:r>
            <a:r>
              <a:rPr lang="en-AU" sz="1800" dirty="0">
                <a:hlinkClick r:id="rId6"/>
              </a:rPr>
              <a:t>https://intouch.org.au</a:t>
            </a:r>
            <a:endParaRPr lang="en-AU" sz="1800" dirty="0"/>
          </a:p>
          <a:p>
            <a:endParaRPr lang="en-AU" sz="1800" dirty="0"/>
          </a:p>
        </p:txBody>
      </p:sp>
      <p:sp>
        <p:nvSpPr>
          <p:cNvPr id="6" name="Content Placeholder 2">
            <a:extLst>
              <a:ext uri="{FF2B5EF4-FFF2-40B4-BE49-F238E27FC236}">
                <a16:creationId xmlns:a16="http://schemas.microsoft.com/office/drawing/2014/main" id="{85C54B4B-4140-EE8C-F10E-687DC8A1F2D5}"/>
              </a:ext>
            </a:extLst>
          </p:cNvPr>
          <p:cNvSpPr txBox="1">
            <a:spLocks/>
          </p:cNvSpPr>
          <p:nvPr/>
        </p:nvSpPr>
        <p:spPr>
          <a:xfrm>
            <a:off x="609600" y="1600201"/>
            <a:ext cx="8964706" cy="461681"/>
          </a:xfrm>
          <a:prstGeom prst="rect">
            <a:avLst/>
          </a:prstGeom>
        </p:spPr>
        <p:txBody>
          <a:bodyPr vert="horz" lIns="91440" tIns="45720" rIns="91440" bIns="45720" rtlCol="0">
            <a:no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600" b="1" dirty="0">
                <a:solidFill>
                  <a:schemeClr val="accent1"/>
                </a:solidFill>
              </a:rPr>
              <a:t>Family violence resources</a:t>
            </a:r>
          </a:p>
        </p:txBody>
      </p:sp>
      <p:sp>
        <p:nvSpPr>
          <p:cNvPr id="7" name="TextBox 6">
            <a:extLst>
              <a:ext uri="{FF2B5EF4-FFF2-40B4-BE49-F238E27FC236}">
                <a16:creationId xmlns:a16="http://schemas.microsoft.com/office/drawing/2014/main" id="{8BED1EF6-1B56-CBB5-13EF-5887DDDC8EA3}"/>
              </a:ext>
            </a:extLst>
          </p:cNvPr>
          <p:cNvSpPr txBox="1"/>
          <p:nvPr/>
        </p:nvSpPr>
        <p:spPr>
          <a:xfrm>
            <a:off x="609601" y="6176211"/>
            <a:ext cx="10959008" cy="353943"/>
          </a:xfrm>
          <a:prstGeom prst="rect">
            <a:avLst/>
          </a:prstGeom>
          <a:noFill/>
        </p:spPr>
        <p:txBody>
          <a:bodyPr wrap="square" rtlCol="0">
            <a:spAutoFit/>
          </a:bodyPr>
          <a:lstStyle/>
          <a:p>
            <a:r>
              <a:rPr lang="en-AU" sz="1700" dirty="0">
                <a:latin typeface="Arial" panose="020B0604020202020204" pitchFamily="34" charset="0"/>
                <a:cs typeface="Arial" panose="020B0604020202020204" pitchFamily="34" charset="0"/>
              </a:rPr>
              <a:t>For more resources, visit </a:t>
            </a:r>
            <a:r>
              <a:rPr lang="en-AU" sz="1700" dirty="0">
                <a:latin typeface="Arial" panose="020B0604020202020204" pitchFamily="34" charset="0"/>
                <a:cs typeface="Arial" panose="020B0604020202020204" pitchFamily="34" charset="0"/>
                <a:hlinkClick r:id="rId7"/>
              </a:rPr>
              <a:t>www.rav.org.au/resources/services-for-people-affected-by-violence-abuse-and-trauma</a:t>
            </a:r>
            <a:r>
              <a:rPr lang="en-AU" sz="17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2423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9A92-DFF6-47E6-AE88-F4E6ED1A312A}"/>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b="0" dirty="0"/>
          </a:p>
        </p:txBody>
      </p:sp>
      <p:sp>
        <p:nvSpPr>
          <p:cNvPr id="3" name="Content Placeholder 2">
            <a:extLst>
              <a:ext uri="{FF2B5EF4-FFF2-40B4-BE49-F238E27FC236}">
                <a16:creationId xmlns:a16="http://schemas.microsoft.com/office/drawing/2014/main" id="{0593B3AF-0903-4D0D-853E-1FB99252E0F5}"/>
              </a:ext>
            </a:extLst>
          </p:cNvPr>
          <p:cNvSpPr>
            <a:spLocks noGrp="1"/>
          </p:cNvSpPr>
          <p:nvPr>
            <p:ph idx="1"/>
          </p:nvPr>
        </p:nvSpPr>
        <p:spPr>
          <a:xfrm>
            <a:off x="609600" y="2214814"/>
            <a:ext cx="5384800" cy="4112002"/>
          </a:xfrm>
        </p:spPr>
        <p:txBody>
          <a:bodyPr>
            <a:normAutofit/>
          </a:bodyPr>
          <a:lstStyle/>
          <a:p>
            <a:r>
              <a:rPr lang="en-AU" sz="1800" b="1" dirty="0"/>
              <a:t>Lifeline Australia: </a:t>
            </a:r>
            <a:r>
              <a:rPr lang="en-AU" sz="1800" dirty="0"/>
              <a:t>24/7 crisis support and suicide prevention services. Phone 13 11 14 or visit </a:t>
            </a:r>
            <a:r>
              <a:rPr lang="en-AU" sz="1800" dirty="0">
                <a:hlinkClick r:id="rId2"/>
              </a:rPr>
              <a:t>http://www.lifeline.org.au</a:t>
            </a:r>
            <a:endParaRPr lang="en-AU" sz="1800" dirty="0"/>
          </a:p>
          <a:p>
            <a:r>
              <a:rPr lang="en-GB" sz="1800" b="1" i="0" dirty="0" err="1">
                <a:solidFill>
                  <a:srgbClr val="282828"/>
                </a:solidFill>
                <a:effectLst/>
              </a:rPr>
              <a:t>SuicideLine</a:t>
            </a:r>
            <a:r>
              <a:rPr lang="en-GB" sz="1800" b="1" i="0" dirty="0">
                <a:solidFill>
                  <a:srgbClr val="282828"/>
                </a:solidFill>
                <a:effectLst/>
              </a:rPr>
              <a:t> Victoria: </a:t>
            </a:r>
            <a:r>
              <a:rPr lang="en-GB" sz="1800" i="0" dirty="0">
                <a:solidFill>
                  <a:srgbClr val="282828"/>
                </a:solidFill>
                <a:effectLst/>
              </a:rPr>
              <a:t>24/7 telephone, video and online counselling. Phone 1300 651 251 or visit </a:t>
            </a:r>
            <a:r>
              <a:rPr lang="en-GB" sz="1800" i="0" dirty="0">
                <a:solidFill>
                  <a:srgbClr val="282828"/>
                </a:solidFill>
                <a:effectLst/>
                <a:hlinkClick r:id="rId3"/>
              </a:rPr>
              <a:t>https://suicideline.org.au</a:t>
            </a:r>
            <a:endParaRPr lang="en-GB" sz="1800" i="0" dirty="0">
              <a:solidFill>
                <a:srgbClr val="282828"/>
              </a:solidFill>
              <a:effectLst/>
            </a:endParaRPr>
          </a:p>
          <a:p>
            <a:r>
              <a:rPr lang="en-GB" sz="1800" b="1" i="0" dirty="0">
                <a:solidFill>
                  <a:srgbClr val="282828"/>
                </a:solidFill>
                <a:effectLst/>
              </a:rPr>
              <a:t>Suicide Call Back Service: </a:t>
            </a:r>
            <a:r>
              <a:rPr lang="en-GB" sz="1800" i="0" dirty="0">
                <a:solidFill>
                  <a:srgbClr val="282828"/>
                </a:solidFill>
                <a:effectLst/>
              </a:rPr>
              <a:t>24/7 Australia-wide telephone and online counselling for people affected by suicide. Phone 1300 659 467 or visit </a:t>
            </a:r>
            <a:r>
              <a:rPr lang="en-GB" sz="1800" i="0" dirty="0">
                <a:solidFill>
                  <a:srgbClr val="282828"/>
                </a:solidFill>
                <a:effectLst/>
                <a:hlinkClick r:id="rId4"/>
              </a:rPr>
              <a:t>https://www.suicidecallbackservice.org.au</a:t>
            </a:r>
            <a:endParaRPr lang="en-GB" sz="1800" i="0" dirty="0">
              <a:solidFill>
                <a:srgbClr val="282828"/>
              </a:solidFill>
              <a:effectLst/>
            </a:endParaRPr>
          </a:p>
          <a:p>
            <a:endParaRPr lang="en-GB" sz="1800" i="0" dirty="0">
              <a:solidFill>
                <a:srgbClr val="282828"/>
              </a:solidFill>
              <a:effectLst/>
            </a:endParaRPr>
          </a:p>
        </p:txBody>
      </p:sp>
      <p:sp>
        <p:nvSpPr>
          <p:cNvPr id="6" name="Content Placeholder 2">
            <a:extLst>
              <a:ext uri="{FF2B5EF4-FFF2-40B4-BE49-F238E27FC236}">
                <a16:creationId xmlns:a16="http://schemas.microsoft.com/office/drawing/2014/main" id="{B121823C-2047-5802-2E48-A12A3B4A4674}"/>
              </a:ext>
            </a:extLst>
          </p:cNvPr>
          <p:cNvSpPr txBox="1">
            <a:spLocks/>
          </p:cNvSpPr>
          <p:nvPr/>
        </p:nvSpPr>
        <p:spPr>
          <a:xfrm>
            <a:off x="609600" y="1600201"/>
            <a:ext cx="8964706" cy="461681"/>
          </a:xfrm>
          <a:prstGeom prst="rect">
            <a:avLst/>
          </a:prstGeom>
        </p:spPr>
        <p:txBody>
          <a:bodyPr vert="horz" lIns="91440" tIns="45720" rIns="91440" bIns="45720" rtlCol="0">
            <a:no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600" b="1" dirty="0">
                <a:solidFill>
                  <a:schemeClr val="accent1"/>
                </a:solidFill>
              </a:rPr>
              <a:t>Mental health resources</a:t>
            </a:r>
          </a:p>
        </p:txBody>
      </p:sp>
      <p:sp>
        <p:nvSpPr>
          <p:cNvPr id="7" name="TextBox 6">
            <a:extLst>
              <a:ext uri="{FF2B5EF4-FFF2-40B4-BE49-F238E27FC236}">
                <a16:creationId xmlns:a16="http://schemas.microsoft.com/office/drawing/2014/main" id="{2EA64B9F-6044-0940-4173-E882183E4BCB}"/>
              </a:ext>
            </a:extLst>
          </p:cNvPr>
          <p:cNvSpPr txBox="1"/>
          <p:nvPr/>
        </p:nvSpPr>
        <p:spPr>
          <a:xfrm>
            <a:off x="609601" y="6176211"/>
            <a:ext cx="10427368"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For more resources, visit </a:t>
            </a:r>
            <a:r>
              <a:rPr lang="en-AU" dirty="0">
                <a:latin typeface="Arial" panose="020B0604020202020204" pitchFamily="34" charset="0"/>
                <a:cs typeface="Arial" panose="020B0604020202020204" pitchFamily="34" charset="0"/>
                <a:hlinkClick r:id="rId5"/>
              </a:rPr>
              <a:t>www.rav.org.au/resources/mental-health-services</a:t>
            </a:r>
            <a:r>
              <a:rPr lang="en-AU" dirty="0">
                <a:latin typeface="Arial" panose="020B0604020202020204" pitchFamily="34" charset="0"/>
                <a:cs typeface="Arial" panose="020B0604020202020204" pitchFamily="34" charset="0"/>
              </a:rPr>
              <a:t> </a:t>
            </a:r>
          </a:p>
        </p:txBody>
      </p:sp>
      <p:sp>
        <p:nvSpPr>
          <p:cNvPr id="4" name="Content Placeholder 4">
            <a:extLst>
              <a:ext uri="{FF2B5EF4-FFF2-40B4-BE49-F238E27FC236}">
                <a16:creationId xmlns:a16="http://schemas.microsoft.com/office/drawing/2014/main" id="{0EAD10E1-4A9A-768D-159C-F9188482FEA8}"/>
              </a:ext>
            </a:extLst>
          </p:cNvPr>
          <p:cNvSpPr txBox="1">
            <a:spLocks/>
          </p:cNvSpPr>
          <p:nvPr/>
        </p:nvSpPr>
        <p:spPr>
          <a:xfrm>
            <a:off x="6197600" y="2133599"/>
            <a:ext cx="5384800" cy="4193216"/>
          </a:xfrm>
          <a:prstGeom prst="rect">
            <a:avLst/>
          </a:prstGeom>
        </p:spPr>
        <p:txBody>
          <a:bodyPr>
            <a:norm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i="0" dirty="0">
                <a:solidFill>
                  <a:srgbClr val="282828"/>
                </a:solidFill>
                <a:effectLst/>
              </a:rPr>
              <a:t>Kids Helpline: </a:t>
            </a:r>
            <a:r>
              <a:rPr lang="en-GB" sz="1800" i="0" dirty="0">
                <a:solidFill>
                  <a:srgbClr val="282828"/>
                </a:solidFill>
                <a:effectLst/>
              </a:rPr>
              <a:t>24/7 telephone and online counselling service for young people aged 5-25. Phone 1800 55 1800 or visit </a:t>
            </a:r>
            <a:r>
              <a:rPr lang="en-GB" sz="1800" i="0" dirty="0">
                <a:solidFill>
                  <a:srgbClr val="282828"/>
                </a:solidFill>
                <a:effectLst/>
                <a:hlinkClick r:id="rId6"/>
              </a:rPr>
              <a:t>www.kidshelp.com.au</a:t>
            </a:r>
            <a:endParaRPr lang="en-GB" sz="1800" i="0" dirty="0">
              <a:solidFill>
                <a:srgbClr val="282828"/>
              </a:solidFill>
              <a:effectLst/>
            </a:endParaRPr>
          </a:p>
          <a:p>
            <a:r>
              <a:rPr lang="en-GB" sz="1800" b="1" i="0" dirty="0" err="1">
                <a:solidFill>
                  <a:srgbClr val="282828"/>
                </a:solidFill>
                <a:effectLst/>
              </a:rPr>
              <a:t>MensLine</a:t>
            </a:r>
            <a:r>
              <a:rPr lang="en-GB" sz="1800" b="1" i="0" dirty="0">
                <a:solidFill>
                  <a:srgbClr val="282828"/>
                </a:solidFill>
                <a:effectLst/>
              </a:rPr>
              <a:t> Australia </a:t>
            </a:r>
            <a:r>
              <a:rPr lang="en-GB" sz="1800" i="0" dirty="0">
                <a:solidFill>
                  <a:srgbClr val="282828"/>
                </a:solidFill>
                <a:effectLst/>
              </a:rPr>
              <a:t>- 24/7 telephone and online counselling for men. Phone 1800 737 732 or visit </a:t>
            </a:r>
            <a:r>
              <a:rPr lang="en-GB" sz="1800" i="0" dirty="0">
                <a:solidFill>
                  <a:srgbClr val="282828"/>
                </a:solidFill>
                <a:effectLst/>
                <a:hlinkClick r:id="rId7"/>
              </a:rPr>
              <a:t>https://www.mensline.org.au</a:t>
            </a:r>
            <a:r>
              <a:rPr lang="en-GB" sz="1800" i="0" dirty="0">
                <a:solidFill>
                  <a:srgbClr val="282828"/>
                </a:solidFill>
                <a:effectLst/>
              </a:rPr>
              <a:t> </a:t>
            </a:r>
          </a:p>
        </p:txBody>
      </p:sp>
    </p:spTree>
    <p:extLst>
      <p:ext uri="{BB962C8B-B14F-4D97-AF65-F5344CB8AC3E}">
        <p14:creationId xmlns:p14="http://schemas.microsoft.com/office/powerpoint/2010/main" val="3988842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9A92-DFF6-47E6-AE88-F4E6ED1A312A}"/>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b="0" dirty="0"/>
          </a:p>
        </p:txBody>
      </p:sp>
      <p:sp>
        <p:nvSpPr>
          <p:cNvPr id="3" name="Content Placeholder 2">
            <a:extLst>
              <a:ext uri="{FF2B5EF4-FFF2-40B4-BE49-F238E27FC236}">
                <a16:creationId xmlns:a16="http://schemas.microsoft.com/office/drawing/2014/main" id="{0593B3AF-0903-4D0D-853E-1FB99252E0F5}"/>
              </a:ext>
            </a:extLst>
          </p:cNvPr>
          <p:cNvSpPr>
            <a:spLocks noGrp="1"/>
          </p:cNvSpPr>
          <p:nvPr>
            <p:ph idx="1"/>
          </p:nvPr>
        </p:nvSpPr>
        <p:spPr>
          <a:xfrm>
            <a:off x="609600" y="2214814"/>
            <a:ext cx="5384800" cy="4112002"/>
          </a:xfrm>
        </p:spPr>
        <p:txBody>
          <a:bodyPr>
            <a:normAutofit/>
          </a:bodyPr>
          <a:lstStyle/>
          <a:p>
            <a:r>
              <a:rPr lang="en-GB" sz="2000" b="1" dirty="0" err="1"/>
              <a:t>Parentline</a:t>
            </a:r>
            <a:r>
              <a:rPr lang="en-GB" sz="2000" b="1" dirty="0"/>
              <a:t> – </a:t>
            </a:r>
            <a:r>
              <a:rPr lang="en-GB" sz="2000" dirty="0"/>
              <a:t>A phone counselling support service for parents and carers of children aged 0-18 years, providing advice on parenting after separation, disagreement about parenting strategies between care givers, child behaviour and development, child/parent conflict, family violence, bullying and parental stress. Phone 1300 301 300 or visit </a:t>
            </a:r>
            <a:r>
              <a:rPr lang="en-GB" sz="2000" dirty="0">
                <a:hlinkClick r:id="rId2"/>
              </a:rPr>
              <a:t>https://parentline.com.au</a:t>
            </a:r>
            <a:r>
              <a:rPr lang="en-GB" sz="2000" dirty="0"/>
              <a:t> </a:t>
            </a:r>
            <a:endParaRPr lang="en-GB" sz="2000" i="0" dirty="0">
              <a:solidFill>
                <a:srgbClr val="282828"/>
              </a:solidFill>
              <a:effectLst/>
            </a:endParaRPr>
          </a:p>
        </p:txBody>
      </p:sp>
      <p:sp>
        <p:nvSpPr>
          <p:cNvPr id="6" name="Content Placeholder 2">
            <a:extLst>
              <a:ext uri="{FF2B5EF4-FFF2-40B4-BE49-F238E27FC236}">
                <a16:creationId xmlns:a16="http://schemas.microsoft.com/office/drawing/2014/main" id="{B121823C-2047-5802-2E48-A12A3B4A4674}"/>
              </a:ext>
            </a:extLst>
          </p:cNvPr>
          <p:cNvSpPr txBox="1">
            <a:spLocks/>
          </p:cNvSpPr>
          <p:nvPr/>
        </p:nvSpPr>
        <p:spPr>
          <a:xfrm>
            <a:off x="609600" y="1600201"/>
            <a:ext cx="8964706" cy="461681"/>
          </a:xfrm>
          <a:prstGeom prst="rect">
            <a:avLst/>
          </a:prstGeom>
        </p:spPr>
        <p:txBody>
          <a:bodyPr vert="horz" lIns="91440" tIns="45720" rIns="91440" bIns="45720" rtlCol="0">
            <a:no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600" b="1" dirty="0">
                <a:solidFill>
                  <a:schemeClr val="accent1"/>
                </a:solidFill>
              </a:rPr>
              <a:t>General parenting resources</a:t>
            </a:r>
          </a:p>
        </p:txBody>
      </p:sp>
      <p:sp>
        <p:nvSpPr>
          <p:cNvPr id="7" name="TextBox 6">
            <a:extLst>
              <a:ext uri="{FF2B5EF4-FFF2-40B4-BE49-F238E27FC236}">
                <a16:creationId xmlns:a16="http://schemas.microsoft.com/office/drawing/2014/main" id="{2EA64B9F-6044-0940-4173-E882183E4BCB}"/>
              </a:ext>
            </a:extLst>
          </p:cNvPr>
          <p:cNvSpPr txBox="1"/>
          <p:nvPr/>
        </p:nvSpPr>
        <p:spPr>
          <a:xfrm>
            <a:off x="609601" y="6176211"/>
            <a:ext cx="10427368"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For more resources, visit </a:t>
            </a:r>
            <a:r>
              <a:rPr lang="en-AU" dirty="0">
                <a:latin typeface="Arial" panose="020B0604020202020204" pitchFamily="34" charset="0"/>
                <a:cs typeface="Arial" panose="020B0604020202020204" pitchFamily="34" charset="0"/>
                <a:hlinkClick r:id="rId3"/>
              </a:rPr>
              <a:t>www.rav.org.au/resources/family-parenting-services</a:t>
            </a:r>
            <a:r>
              <a:rPr lang="en-AU" dirty="0">
                <a:latin typeface="Arial" panose="020B0604020202020204" pitchFamily="34" charset="0"/>
                <a:cs typeface="Arial" panose="020B0604020202020204" pitchFamily="34" charset="0"/>
              </a:rPr>
              <a:t> </a:t>
            </a:r>
          </a:p>
        </p:txBody>
      </p:sp>
      <p:sp>
        <p:nvSpPr>
          <p:cNvPr id="4" name="Content Placeholder 4">
            <a:extLst>
              <a:ext uri="{FF2B5EF4-FFF2-40B4-BE49-F238E27FC236}">
                <a16:creationId xmlns:a16="http://schemas.microsoft.com/office/drawing/2014/main" id="{0EAD10E1-4A9A-768D-159C-F9188482FEA8}"/>
              </a:ext>
            </a:extLst>
          </p:cNvPr>
          <p:cNvSpPr txBox="1">
            <a:spLocks/>
          </p:cNvSpPr>
          <p:nvPr/>
        </p:nvSpPr>
        <p:spPr>
          <a:xfrm>
            <a:off x="6197600" y="2214811"/>
            <a:ext cx="5384800" cy="4112003"/>
          </a:xfrm>
          <a:prstGeom prst="rect">
            <a:avLst/>
          </a:prstGeom>
        </p:spPr>
        <p:txBody>
          <a:bodyPr>
            <a:norm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i="0" dirty="0">
                <a:solidFill>
                  <a:srgbClr val="282828"/>
                </a:solidFill>
                <a:effectLst/>
              </a:rPr>
              <a:t>Family Relationship Advice Line </a:t>
            </a:r>
            <a:r>
              <a:rPr lang="en-GB" sz="2000" i="0" dirty="0">
                <a:solidFill>
                  <a:srgbClr val="282828"/>
                </a:solidFill>
                <a:effectLst/>
              </a:rPr>
              <a:t>– </a:t>
            </a:r>
            <a:br>
              <a:rPr lang="en-GB" sz="2000" i="0" dirty="0">
                <a:solidFill>
                  <a:srgbClr val="282828"/>
                </a:solidFill>
                <a:effectLst/>
              </a:rPr>
            </a:br>
            <a:r>
              <a:rPr lang="en-GB" sz="2000" i="0" dirty="0">
                <a:solidFill>
                  <a:srgbClr val="282828"/>
                </a:solidFill>
                <a:effectLst/>
              </a:rPr>
              <a:t>A  national telephone service that assists families affected by relationship or marriage breakdown. Phone 1800 050 321 or visit </a:t>
            </a:r>
            <a:r>
              <a:rPr lang="en-GB" sz="2000" i="0" dirty="0">
                <a:solidFill>
                  <a:srgbClr val="282828"/>
                </a:solidFill>
                <a:effectLst/>
                <a:hlinkClick r:id="rId4"/>
              </a:rPr>
              <a:t>www.familyrelationships.gov.au</a:t>
            </a:r>
            <a:r>
              <a:rPr lang="en-GB" sz="2000" i="0" dirty="0">
                <a:solidFill>
                  <a:srgbClr val="282828"/>
                </a:solidFill>
                <a:effectLst/>
              </a:rPr>
              <a:t> </a:t>
            </a:r>
          </a:p>
          <a:p>
            <a:r>
              <a:rPr lang="en-GB" sz="2000" b="1" i="0" dirty="0">
                <a:solidFill>
                  <a:srgbClr val="282828"/>
                </a:solidFill>
                <a:effectLst/>
              </a:rPr>
              <a:t>Raising Children Network </a:t>
            </a:r>
            <a:r>
              <a:rPr lang="en-GB" sz="2000" b="1" dirty="0">
                <a:solidFill>
                  <a:srgbClr val="282828"/>
                </a:solidFill>
              </a:rPr>
              <a:t>–</a:t>
            </a:r>
            <a:r>
              <a:rPr lang="en-GB" sz="2000" i="0" dirty="0">
                <a:solidFill>
                  <a:srgbClr val="282828"/>
                </a:solidFill>
                <a:effectLst/>
              </a:rPr>
              <a:t> </a:t>
            </a:r>
            <a:br>
              <a:rPr lang="en-GB" sz="2000" i="0" dirty="0">
                <a:solidFill>
                  <a:srgbClr val="282828"/>
                </a:solidFill>
                <a:effectLst/>
              </a:rPr>
            </a:br>
            <a:r>
              <a:rPr lang="en-GB" sz="2000" i="0" dirty="0">
                <a:solidFill>
                  <a:srgbClr val="282828"/>
                </a:solidFill>
                <a:effectLst/>
              </a:rPr>
              <a:t>Online resources for parents. </a:t>
            </a:r>
            <a:r>
              <a:rPr lang="en-GB" sz="2000" dirty="0">
                <a:solidFill>
                  <a:srgbClr val="282828"/>
                </a:solidFill>
                <a:hlinkClick r:id="rId5"/>
              </a:rPr>
              <a:t>http://www.raisingchildren.net.au</a:t>
            </a:r>
            <a:endParaRPr lang="en-GB" sz="2000" dirty="0">
              <a:solidFill>
                <a:srgbClr val="282828"/>
              </a:solidFill>
            </a:endParaRPr>
          </a:p>
        </p:txBody>
      </p:sp>
    </p:spTree>
    <p:extLst>
      <p:ext uri="{BB962C8B-B14F-4D97-AF65-F5344CB8AC3E}">
        <p14:creationId xmlns:p14="http://schemas.microsoft.com/office/powerpoint/2010/main" val="944682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alking on a beach&#10;&#10;Description automatically generated">
            <a:extLst>
              <a:ext uri="{FF2B5EF4-FFF2-40B4-BE49-F238E27FC236}">
                <a16:creationId xmlns:a16="http://schemas.microsoft.com/office/drawing/2014/main" id="{2DCFB77E-A8D6-84DE-A391-480BF333EC3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86190" y="1792941"/>
            <a:ext cx="3182419" cy="4514849"/>
          </a:xfrm>
          <a:prstGeom prst="rect">
            <a:avLst/>
          </a:prstGeom>
        </p:spPr>
      </p:pic>
      <p:sp>
        <p:nvSpPr>
          <p:cNvPr id="7" name="Title 1">
            <a:extLst>
              <a:ext uri="{FF2B5EF4-FFF2-40B4-BE49-F238E27FC236}">
                <a16:creationId xmlns:a16="http://schemas.microsoft.com/office/drawing/2014/main" id="{E89030B1-3B5F-D397-9089-2C8B856A9186}"/>
              </a:ext>
            </a:extLst>
          </p:cNvPr>
          <p:cNvSpPr>
            <a:spLocks noGrp="1"/>
          </p:cNvSpPr>
          <p:nvPr>
            <p:ph type="title"/>
          </p:nvPr>
        </p:nvSpPr>
        <p:spPr>
          <a:xfrm>
            <a:off x="4029075" y="236192"/>
            <a:ext cx="7539534" cy="672529"/>
          </a:xfrm>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sp>
        <p:nvSpPr>
          <p:cNvPr id="9" name="Content Placeholder 2">
            <a:extLst>
              <a:ext uri="{FF2B5EF4-FFF2-40B4-BE49-F238E27FC236}">
                <a16:creationId xmlns:a16="http://schemas.microsoft.com/office/drawing/2014/main" id="{7C8CC692-E1FA-142C-7B75-BAF60B060A17}"/>
              </a:ext>
            </a:extLst>
          </p:cNvPr>
          <p:cNvSpPr txBox="1">
            <a:spLocks/>
          </p:cNvSpPr>
          <p:nvPr/>
        </p:nvSpPr>
        <p:spPr>
          <a:xfrm>
            <a:off x="609600" y="2265949"/>
            <a:ext cx="5384800" cy="4714874"/>
          </a:xfrm>
          <a:prstGeom prst="rect">
            <a:avLst/>
          </a:prstGeom>
        </p:spPr>
        <p:txBody>
          <a:bodyPr vert="horz" lIns="91440" tIns="45720" rIns="91440" bIns="45720" rtlCol="0">
            <a:norm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200" b="1" dirty="0"/>
              <a:t>Women and separation:</a:t>
            </a:r>
            <a:br>
              <a:rPr lang="en-AU" sz="2200" b="1" dirty="0"/>
            </a:br>
            <a:r>
              <a:rPr lang="en-AU" sz="2200" b="1" dirty="0"/>
              <a:t>Navigating new horizons</a:t>
            </a:r>
          </a:p>
          <a:p>
            <a:pPr marL="0" indent="0">
              <a:buFont typeface="Arial" pitchFamily="34" charset="0"/>
              <a:buNone/>
            </a:pPr>
            <a:r>
              <a:rPr lang="en-AU" sz="2200" dirty="0"/>
              <a:t>A booklet by Relationships Australia.</a:t>
            </a:r>
          </a:p>
          <a:p>
            <a:pPr marL="0" indent="0">
              <a:buFont typeface="Arial" pitchFamily="34" charset="0"/>
              <a:buNone/>
            </a:pPr>
            <a:r>
              <a:rPr lang="en-AU" sz="2200" dirty="0">
                <a:hlinkClick r:id="rId3"/>
              </a:rPr>
              <a:t>http://bit.ly/RAVwomensep</a:t>
            </a:r>
            <a:endParaRPr lang="en-AU" sz="2200" dirty="0"/>
          </a:p>
        </p:txBody>
      </p:sp>
      <p:sp>
        <p:nvSpPr>
          <p:cNvPr id="15" name="Content Placeholder 2">
            <a:extLst>
              <a:ext uri="{FF2B5EF4-FFF2-40B4-BE49-F238E27FC236}">
                <a16:creationId xmlns:a16="http://schemas.microsoft.com/office/drawing/2014/main" id="{DEDE1156-F1D4-1B86-1E3E-D004B879B93A}"/>
              </a:ext>
            </a:extLst>
          </p:cNvPr>
          <p:cNvSpPr txBox="1">
            <a:spLocks/>
          </p:cNvSpPr>
          <p:nvPr/>
        </p:nvSpPr>
        <p:spPr>
          <a:xfrm>
            <a:off x="609600" y="1600201"/>
            <a:ext cx="3657600" cy="461681"/>
          </a:xfrm>
          <a:prstGeom prst="rect">
            <a:avLst/>
          </a:prstGeom>
        </p:spPr>
        <p:txBody>
          <a:bodyPr vert="horz" lIns="91440" tIns="45720" rIns="91440" bIns="45720" rtlCol="0">
            <a:no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600" b="1" dirty="0">
                <a:solidFill>
                  <a:schemeClr val="accent1"/>
                </a:solidFill>
              </a:rPr>
              <a:t>Resources for women</a:t>
            </a:r>
          </a:p>
          <a:p>
            <a:pPr marL="0" indent="0">
              <a:buFont typeface="Arial" pitchFamily="34" charset="0"/>
              <a:buNone/>
            </a:pPr>
            <a:endParaRPr lang="en-AU" sz="2600" b="1" dirty="0">
              <a:solidFill>
                <a:schemeClr val="accent1"/>
              </a:solidFill>
            </a:endParaRPr>
          </a:p>
        </p:txBody>
      </p:sp>
    </p:spTree>
    <p:extLst>
      <p:ext uri="{BB962C8B-B14F-4D97-AF65-F5344CB8AC3E}">
        <p14:creationId xmlns:p14="http://schemas.microsoft.com/office/powerpoint/2010/main" val="332782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CDD3-17B4-4069-A20A-422D7D2E7D31}"/>
              </a:ext>
            </a:extLst>
          </p:cNvPr>
          <p:cNvSpPr>
            <a:spLocks noGrp="1"/>
          </p:cNvSpPr>
          <p:nvPr>
            <p:ph type="title"/>
          </p:nvPr>
        </p:nvSpPr>
        <p:spPr>
          <a:xfrm>
            <a:off x="4029075" y="248224"/>
            <a:ext cx="7539534" cy="672529"/>
          </a:xfrm>
        </p:spPr>
        <p:txBody>
          <a:bodyPr/>
          <a:lstStyle/>
          <a:p>
            <a:r>
              <a:rPr lang="en-AU"/>
              <a:t>Question 2: What is an FDRP?</a:t>
            </a:r>
            <a:endParaRPr lang="en-AU" dirty="0"/>
          </a:p>
        </p:txBody>
      </p:sp>
      <p:sp>
        <p:nvSpPr>
          <p:cNvPr id="3" name="Content Placeholder 2">
            <a:extLst>
              <a:ext uri="{FF2B5EF4-FFF2-40B4-BE49-F238E27FC236}">
                <a16:creationId xmlns:a16="http://schemas.microsoft.com/office/drawing/2014/main" id="{6ECA60D8-C5BF-453F-A72F-8A1728CDEF4F}"/>
              </a:ext>
            </a:extLst>
          </p:cNvPr>
          <p:cNvSpPr>
            <a:spLocks noGrp="1"/>
          </p:cNvSpPr>
          <p:nvPr>
            <p:ph sz="half" idx="4294967295"/>
          </p:nvPr>
        </p:nvSpPr>
        <p:spPr>
          <a:xfrm>
            <a:off x="609599" y="1600200"/>
            <a:ext cx="6571129" cy="4908175"/>
          </a:xfrm>
        </p:spPr>
        <p:txBody>
          <a:bodyPr>
            <a:noAutofit/>
          </a:bodyPr>
          <a:lstStyle/>
          <a:p>
            <a:pPr marL="0" indent="0">
              <a:lnSpc>
                <a:spcPct val="108000"/>
              </a:lnSpc>
              <a:spcBef>
                <a:spcPts val="700"/>
              </a:spcBef>
              <a:spcAft>
                <a:spcPts val="700"/>
              </a:spcAft>
              <a:buNone/>
            </a:pPr>
            <a:r>
              <a:rPr lang="en-AU" sz="2400"/>
              <a:t>Family Dispute Resolution Practitioners (FDRPs) are the mediators who provide FDR. </a:t>
            </a:r>
          </a:p>
          <a:p>
            <a:pPr marL="0" indent="0">
              <a:lnSpc>
                <a:spcPct val="108000"/>
              </a:lnSpc>
              <a:spcBef>
                <a:spcPts val="700"/>
              </a:spcBef>
              <a:spcAft>
                <a:spcPts val="700"/>
              </a:spcAft>
              <a:buNone/>
            </a:pPr>
            <a:r>
              <a:rPr lang="en-AU" sz="2400"/>
              <a:t>FDRPs have specialised training and are registered as accredited practitioners with the Australian Government Attorney-General’s Department.</a:t>
            </a:r>
          </a:p>
          <a:p>
            <a:pPr marL="0" indent="0">
              <a:lnSpc>
                <a:spcPct val="108000"/>
              </a:lnSpc>
              <a:spcBef>
                <a:spcPts val="700"/>
              </a:spcBef>
              <a:spcAft>
                <a:spcPts val="700"/>
              </a:spcAft>
              <a:buNone/>
            </a:pPr>
            <a:r>
              <a:rPr lang="en-US" sz="2400">
                <a:solidFill>
                  <a:schemeClr val="dk1"/>
                </a:solidFill>
              </a:rPr>
              <a:t>Our practitioners are very experienced and skilled in providing a safe, structured and professional process to facilitate communication and decision-making.</a:t>
            </a:r>
            <a:endParaRPr lang="en-US" sz="2400" dirty="0">
              <a:solidFill>
                <a:schemeClr val="dk1"/>
              </a:solidFill>
            </a:endParaRPr>
          </a:p>
        </p:txBody>
      </p:sp>
      <p:pic>
        <p:nvPicPr>
          <p:cNvPr id="8" name="Content Placeholder 7" descr="A person sitting at a table&#10;&#10;Description automatically generated">
            <a:extLst>
              <a:ext uri="{FF2B5EF4-FFF2-40B4-BE49-F238E27FC236}">
                <a16:creationId xmlns:a16="http://schemas.microsoft.com/office/drawing/2014/main" id="{7705845B-9F65-4E59-BB85-2D5A06247EAA}"/>
              </a:ext>
            </a:extLst>
          </p:cNvPr>
          <p:cNvPicPr>
            <a:picLocks noGrp="1" noChangeAspect="1"/>
          </p:cNvPicPr>
          <p:nvPr>
            <p:ph sz="half" idx="2"/>
          </p:nvPr>
        </p:nvPicPr>
        <p:blipFill>
          <a:blip r:embed="rId2"/>
          <a:stretch>
            <a:fillRect/>
          </a:stretch>
        </p:blipFill>
        <p:spPr>
          <a:xfrm>
            <a:off x="7342094" y="1600201"/>
            <a:ext cx="4240306" cy="2826871"/>
          </a:xfrm>
        </p:spPr>
      </p:pic>
    </p:spTree>
    <p:extLst>
      <p:ext uri="{BB962C8B-B14F-4D97-AF65-F5344CB8AC3E}">
        <p14:creationId xmlns:p14="http://schemas.microsoft.com/office/powerpoint/2010/main" val="3273409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1A2C-CAD7-443C-90F7-D59E9DAFE60F}"/>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pic>
        <p:nvPicPr>
          <p:cNvPr id="6" name="Picture 5" descr="A person standing next to a sign&#10;&#10;Description automatically generated">
            <a:extLst>
              <a:ext uri="{FF2B5EF4-FFF2-40B4-BE49-F238E27FC236}">
                <a16:creationId xmlns:a16="http://schemas.microsoft.com/office/drawing/2014/main" id="{79F65786-964B-4D61-846E-FB950E655E9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85800" y="3710107"/>
            <a:ext cx="1768641" cy="2509144"/>
          </a:xfrm>
          <a:prstGeom prst="rect">
            <a:avLst/>
          </a:prstGeom>
        </p:spPr>
      </p:pic>
      <p:sp>
        <p:nvSpPr>
          <p:cNvPr id="7" name="Content Placeholder 2">
            <a:extLst>
              <a:ext uri="{FF2B5EF4-FFF2-40B4-BE49-F238E27FC236}">
                <a16:creationId xmlns:a16="http://schemas.microsoft.com/office/drawing/2014/main" id="{FF794FD3-FFA9-DE8C-4B21-AC6436D9C91F}"/>
              </a:ext>
            </a:extLst>
          </p:cNvPr>
          <p:cNvSpPr txBox="1">
            <a:spLocks/>
          </p:cNvSpPr>
          <p:nvPr/>
        </p:nvSpPr>
        <p:spPr>
          <a:xfrm>
            <a:off x="609600" y="1600201"/>
            <a:ext cx="11296650" cy="956745"/>
          </a:xfrm>
          <a:prstGeom prst="rect">
            <a:avLst/>
          </a:prstGeom>
        </p:spPr>
        <p:txBody>
          <a:bodyPr vert="horz" lIns="91440" tIns="45720" rIns="91440" bIns="45720" rtlCol="0">
            <a:no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600" b="1" dirty="0">
                <a:solidFill>
                  <a:schemeClr val="accent1"/>
                </a:solidFill>
              </a:rPr>
              <a:t>Resources for men</a:t>
            </a:r>
          </a:p>
          <a:p>
            <a:pPr marL="0" indent="0">
              <a:buFont typeface="Arial" pitchFamily="34" charset="0"/>
              <a:buNone/>
            </a:pPr>
            <a:r>
              <a:rPr lang="en-AU" sz="2400" dirty="0"/>
              <a:t>Booklets by Relationships Australia</a:t>
            </a:r>
            <a:endParaRPr lang="en-AU" sz="2400" dirty="0">
              <a:solidFill>
                <a:schemeClr val="accent1"/>
              </a:solidFill>
            </a:endParaRPr>
          </a:p>
        </p:txBody>
      </p:sp>
      <p:sp>
        <p:nvSpPr>
          <p:cNvPr id="8" name="Content Placeholder 2">
            <a:extLst>
              <a:ext uri="{FF2B5EF4-FFF2-40B4-BE49-F238E27FC236}">
                <a16:creationId xmlns:a16="http://schemas.microsoft.com/office/drawing/2014/main" id="{7AB36D6C-9807-DDDC-F087-FE5AD9F11799}"/>
              </a:ext>
            </a:extLst>
          </p:cNvPr>
          <p:cNvSpPr txBox="1">
            <a:spLocks/>
          </p:cNvSpPr>
          <p:nvPr/>
        </p:nvSpPr>
        <p:spPr>
          <a:xfrm>
            <a:off x="609600" y="2747446"/>
            <a:ext cx="4038600" cy="1410701"/>
          </a:xfrm>
          <a:prstGeom prst="rect">
            <a:avLst/>
          </a:prstGeom>
        </p:spPr>
        <p:txBody>
          <a:bodyPr vert="horz" lIns="91440" tIns="45720" rIns="91440" bIns="45720" rtlCol="0">
            <a:norm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200" b="1" dirty="0"/>
              <a:t>Men and separation</a:t>
            </a:r>
            <a:br>
              <a:rPr lang="en-AU" sz="2200" b="1" dirty="0"/>
            </a:br>
            <a:r>
              <a:rPr lang="en-AU" sz="2200" dirty="0">
                <a:hlinkClick r:id="rId3"/>
              </a:rPr>
              <a:t>http://bit.ly/RAVmensep</a:t>
            </a:r>
            <a:endParaRPr lang="en-AU" sz="2200" dirty="0"/>
          </a:p>
        </p:txBody>
      </p:sp>
      <p:pic>
        <p:nvPicPr>
          <p:cNvPr id="13" name="Picture 12">
            <a:extLst>
              <a:ext uri="{FF2B5EF4-FFF2-40B4-BE49-F238E27FC236}">
                <a16:creationId xmlns:a16="http://schemas.microsoft.com/office/drawing/2014/main" id="{6CE4DEB7-D37E-2716-8FAA-D3D167BAA89F}"/>
              </a:ext>
            </a:extLst>
          </p:cNvPr>
          <p:cNvPicPr>
            <a:picLocks noChangeAspect="1"/>
          </p:cNvPicPr>
          <p:nvPr/>
        </p:nvPicPr>
        <p:blipFill>
          <a:blip r:embed="rId4"/>
          <a:srcRect/>
          <a:stretch/>
        </p:blipFill>
        <p:spPr>
          <a:xfrm>
            <a:off x="4272080" y="3710107"/>
            <a:ext cx="1768541" cy="2509144"/>
          </a:xfrm>
          <a:prstGeom prst="rect">
            <a:avLst/>
          </a:prstGeom>
          <a:ln>
            <a:solidFill>
              <a:schemeClr val="accent6"/>
            </a:solidFill>
          </a:ln>
        </p:spPr>
      </p:pic>
      <p:sp>
        <p:nvSpPr>
          <p:cNvPr id="14" name="Content Placeholder 2">
            <a:extLst>
              <a:ext uri="{FF2B5EF4-FFF2-40B4-BE49-F238E27FC236}">
                <a16:creationId xmlns:a16="http://schemas.microsoft.com/office/drawing/2014/main" id="{FA95FC34-D322-802E-D1F1-E4350CBA1664}"/>
              </a:ext>
            </a:extLst>
          </p:cNvPr>
          <p:cNvSpPr txBox="1">
            <a:spLocks/>
          </p:cNvSpPr>
          <p:nvPr/>
        </p:nvSpPr>
        <p:spPr>
          <a:xfrm>
            <a:off x="4195830" y="2747446"/>
            <a:ext cx="4038600" cy="1410701"/>
          </a:xfrm>
          <a:prstGeom prst="rect">
            <a:avLst/>
          </a:prstGeom>
        </p:spPr>
        <p:txBody>
          <a:bodyPr vert="horz" lIns="91440" tIns="45720" rIns="91440" bIns="45720" rtlCol="0">
            <a:norm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200" b="1" dirty="0"/>
              <a:t>Renovate your relationship</a:t>
            </a:r>
            <a:br>
              <a:rPr lang="en-AU" sz="2200" b="1" dirty="0"/>
            </a:br>
            <a:r>
              <a:rPr lang="en-AU" sz="2200" dirty="0">
                <a:hlinkClick r:id="rId5"/>
              </a:rPr>
              <a:t>https://bit.ly/RAV-RYR</a:t>
            </a:r>
            <a:r>
              <a:rPr lang="en-AU" sz="2200" dirty="0"/>
              <a:t> </a:t>
            </a:r>
          </a:p>
        </p:txBody>
      </p:sp>
      <p:pic>
        <p:nvPicPr>
          <p:cNvPr id="15" name="Picture 14">
            <a:extLst>
              <a:ext uri="{FF2B5EF4-FFF2-40B4-BE49-F238E27FC236}">
                <a16:creationId xmlns:a16="http://schemas.microsoft.com/office/drawing/2014/main" id="{89537EDD-C108-124C-ADAE-E198DFEC71F6}"/>
              </a:ext>
            </a:extLst>
          </p:cNvPr>
          <p:cNvPicPr>
            <a:picLocks noChangeAspect="1"/>
          </p:cNvPicPr>
          <p:nvPr/>
        </p:nvPicPr>
        <p:blipFill>
          <a:blip r:embed="rId6"/>
          <a:srcRect/>
          <a:stretch/>
        </p:blipFill>
        <p:spPr>
          <a:xfrm>
            <a:off x="8271291" y="3710107"/>
            <a:ext cx="1761459" cy="2509144"/>
          </a:xfrm>
          <a:prstGeom prst="rect">
            <a:avLst/>
          </a:prstGeom>
        </p:spPr>
      </p:pic>
      <p:sp>
        <p:nvSpPr>
          <p:cNvPr id="16" name="Content Placeholder 2">
            <a:extLst>
              <a:ext uri="{FF2B5EF4-FFF2-40B4-BE49-F238E27FC236}">
                <a16:creationId xmlns:a16="http://schemas.microsoft.com/office/drawing/2014/main" id="{B22E26EE-D457-457B-BCC6-77285E079637}"/>
              </a:ext>
            </a:extLst>
          </p:cNvPr>
          <p:cNvSpPr txBox="1">
            <a:spLocks/>
          </p:cNvSpPr>
          <p:nvPr/>
        </p:nvSpPr>
        <p:spPr>
          <a:xfrm>
            <a:off x="8191500" y="2747446"/>
            <a:ext cx="4038600" cy="1410701"/>
          </a:xfrm>
          <a:prstGeom prst="rect">
            <a:avLst/>
          </a:prstGeom>
        </p:spPr>
        <p:txBody>
          <a:bodyPr vert="horz" lIns="91440" tIns="45720" rIns="91440" bIns="45720" rtlCol="0">
            <a:norm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200" b="1" dirty="0"/>
              <a:t>On being a dad</a:t>
            </a:r>
            <a:br>
              <a:rPr lang="en-AU" sz="2200" b="1" dirty="0"/>
            </a:br>
            <a:r>
              <a:rPr lang="en-AU" sz="2200" dirty="0">
                <a:hlinkClick r:id="rId7"/>
              </a:rPr>
              <a:t>https://bit.ly/RAVBeingDad</a:t>
            </a:r>
            <a:r>
              <a:rPr lang="en-AU" sz="2200" dirty="0"/>
              <a:t> </a:t>
            </a:r>
          </a:p>
        </p:txBody>
      </p:sp>
    </p:spTree>
    <p:extLst>
      <p:ext uri="{BB962C8B-B14F-4D97-AF65-F5344CB8AC3E}">
        <p14:creationId xmlns:p14="http://schemas.microsoft.com/office/powerpoint/2010/main" val="35740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9A92-DFF6-47E6-AE88-F4E6ED1A312A}"/>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b="0" dirty="0"/>
          </a:p>
        </p:txBody>
      </p:sp>
      <p:sp>
        <p:nvSpPr>
          <p:cNvPr id="3" name="Content Placeholder 2">
            <a:extLst>
              <a:ext uri="{FF2B5EF4-FFF2-40B4-BE49-F238E27FC236}">
                <a16:creationId xmlns:a16="http://schemas.microsoft.com/office/drawing/2014/main" id="{0593B3AF-0903-4D0D-853E-1FB99252E0F5}"/>
              </a:ext>
            </a:extLst>
          </p:cNvPr>
          <p:cNvSpPr>
            <a:spLocks noGrp="1"/>
          </p:cNvSpPr>
          <p:nvPr>
            <p:ph idx="1"/>
          </p:nvPr>
        </p:nvSpPr>
        <p:spPr>
          <a:xfrm>
            <a:off x="609600" y="2310064"/>
            <a:ext cx="10972800" cy="4112002"/>
          </a:xfrm>
        </p:spPr>
        <p:txBody>
          <a:bodyPr>
            <a:normAutofit/>
          </a:bodyPr>
          <a:lstStyle/>
          <a:p>
            <a:r>
              <a:rPr lang="en-AU" sz="2400" b="1" dirty="0"/>
              <a:t>General advice and support </a:t>
            </a:r>
            <a:r>
              <a:rPr lang="en-AU" sz="2400" dirty="0"/>
              <a:t>can be found at Switchboard </a:t>
            </a:r>
            <a:r>
              <a:rPr lang="en-AU" sz="2400" dirty="0">
                <a:hlinkClick r:id="rId2"/>
              </a:rPr>
              <a:t>www.switchboard.org.au</a:t>
            </a:r>
            <a:r>
              <a:rPr lang="en-AU" sz="2400" dirty="0"/>
              <a:t> </a:t>
            </a:r>
          </a:p>
          <a:p>
            <a:r>
              <a:rPr lang="en-AU" sz="2400" b="1" dirty="0"/>
              <a:t>Counselling and mental health support </a:t>
            </a:r>
            <a:r>
              <a:rPr lang="en-AU" sz="2400" dirty="0"/>
              <a:t>can be found at </a:t>
            </a:r>
            <a:r>
              <a:rPr lang="en-AU" sz="2400" dirty="0">
                <a:hlinkClick r:id="rId3"/>
              </a:rPr>
              <a:t>https://www.queerspace.org.au/</a:t>
            </a:r>
            <a:r>
              <a:rPr lang="en-AU" sz="2400" dirty="0"/>
              <a:t> and </a:t>
            </a:r>
            <a:r>
              <a:rPr lang="en-AU" sz="2400" dirty="0">
                <a:hlinkClick r:id="rId4"/>
              </a:rPr>
              <a:t>www.thorneharbour.org/</a:t>
            </a:r>
            <a:r>
              <a:rPr lang="en-AU" sz="2400" dirty="0"/>
              <a:t> </a:t>
            </a:r>
          </a:p>
          <a:p>
            <a:r>
              <a:rPr lang="en-AU" sz="2400" b="1" dirty="0"/>
              <a:t>Q-Life </a:t>
            </a:r>
            <a:r>
              <a:rPr lang="en-GB" sz="2400" b="0" i="0" dirty="0">
                <a:effectLst/>
              </a:rPr>
              <a:t>provides anonymous and free LGBTIQ+ peer support and referral for people in Australia wanting to talk about sexuality, gender, bodies, feelings or relationships. Visit </a:t>
            </a:r>
            <a:r>
              <a:rPr lang="en-GB" sz="2400" b="0" i="0" dirty="0">
                <a:solidFill>
                  <a:srgbClr val="282828"/>
                </a:solidFill>
                <a:effectLst/>
                <a:hlinkClick r:id="rId5"/>
              </a:rPr>
              <a:t>https://qlife.org.au</a:t>
            </a:r>
            <a:endParaRPr lang="en-GB" sz="2400" b="0" i="0" dirty="0">
              <a:solidFill>
                <a:srgbClr val="282828"/>
              </a:solidFill>
              <a:effectLst/>
            </a:endParaRPr>
          </a:p>
        </p:txBody>
      </p:sp>
      <p:sp>
        <p:nvSpPr>
          <p:cNvPr id="6" name="Content Placeholder 2">
            <a:extLst>
              <a:ext uri="{FF2B5EF4-FFF2-40B4-BE49-F238E27FC236}">
                <a16:creationId xmlns:a16="http://schemas.microsoft.com/office/drawing/2014/main" id="{B121823C-2047-5802-2E48-A12A3B4A4674}"/>
              </a:ext>
            </a:extLst>
          </p:cNvPr>
          <p:cNvSpPr txBox="1">
            <a:spLocks/>
          </p:cNvSpPr>
          <p:nvPr/>
        </p:nvSpPr>
        <p:spPr>
          <a:xfrm>
            <a:off x="609600" y="1600201"/>
            <a:ext cx="8964706" cy="461681"/>
          </a:xfrm>
          <a:prstGeom prst="rect">
            <a:avLst/>
          </a:prstGeom>
        </p:spPr>
        <p:txBody>
          <a:bodyPr vert="horz" lIns="91440" tIns="45720" rIns="91440" bIns="45720" rtlCol="0">
            <a:noAutofit/>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600" b="1" dirty="0">
                <a:solidFill>
                  <a:schemeClr val="accent1"/>
                </a:solidFill>
              </a:rPr>
              <a:t>Resources for LGBTIQA+ community members</a:t>
            </a:r>
          </a:p>
          <a:p>
            <a:pPr marL="0" indent="0">
              <a:buFont typeface="Arial" pitchFamily="34" charset="0"/>
              <a:buNone/>
            </a:pPr>
            <a:endParaRPr lang="en-AU" sz="2600" b="1" dirty="0">
              <a:solidFill>
                <a:schemeClr val="accent1"/>
              </a:solidFill>
            </a:endParaRPr>
          </a:p>
        </p:txBody>
      </p:sp>
      <p:sp>
        <p:nvSpPr>
          <p:cNvPr id="7" name="TextBox 6">
            <a:extLst>
              <a:ext uri="{FF2B5EF4-FFF2-40B4-BE49-F238E27FC236}">
                <a16:creationId xmlns:a16="http://schemas.microsoft.com/office/drawing/2014/main" id="{2EA64B9F-6044-0940-4173-E882183E4BCB}"/>
              </a:ext>
            </a:extLst>
          </p:cNvPr>
          <p:cNvSpPr txBox="1"/>
          <p:nvPr/>
        </p:nvSpPr>
        <p:spPr>
          <a:xfrm>
            <a:off x="609601" y="6176211"/>
            <a:ext cx="10427368"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For more resources, visit </a:t>
            </a:r>
            <a:r>
              <a:rPr lang="en-AU" dirty="0">
                <a:latin typeface="Arial" panose="020B0604020202020204" pitchFamily="34" charset="0"/>
                <a:cs typeface="Arial" panose="020B0604020202020204" pitchFamily="34" charset="0"/>
                <a:hlinkClick r:id="rId6"/>
              </a:rPr>
              <a:t>www.rav.org.au/resources/lgbtiqa-support-services</a:t>
            </a:r>
            <a:r>
              <a:rPr lang="en-AU"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81045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7995-B8B0-4140-A676-AA4933E813EF}"/>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sp>
        <p:nvSpPr>
          <p:cNvPr id="3" name="Content Placeholder 2">
            <a:extLst>
              <a:ext uri="{FF2B5EF4-FFF2-40B4-BE49-F238E27FC236}">
                <a16:creationId xmlns:a16="http://schemas.microsoft.com/office/drawing/2014/main" id="{8587A2FC-FCDD-4457-BF88-B4A9B3B1B5D9}"/>
              </a:ext>
            </a:extLst>
          </p:cNvPr>
          <p:cNvSpPr>
            <a:spLocks noGrp="1"/>
          </p:cNvSpPr>
          <p:nvPr>
            <p:ph idx="1"/>
          </p:nvPr>
        </p:nvSpPr>
        <p:spPr>
          <a:xfrm>
            <a:off x="609600" y="2342147"/>
            <a:ext cx="10972800" cy="4079918"/>
          </a:xfrm>
        </p:spPr>
        <p:txBody>
          <a:bodyPr>
            <a:normAutofit/>
          </a:bodyPr>
          <a:lstStyle/>
          <a:p>
            <a:r>
              <a:rPr lang="en-AU" sz="2400" dirty="0"/>
              <a:t>The Legal Aid Helpline: </a:t>
            </a:r>
            <a:r>
              <a:rPr lang="en-AU" sz="2400" dirty="0">
                <a:hlinkClick r:id="rId2"/>
              </a:rPr>
              <a:t>https://www.legalaid.vic.gov.au</a:t>
            </a:r>
            <a:endParaRPr lang="en-AU" sz="2400" dirty="0"/>
          </a:p>
          <a:p>
            <a:r>
              <a:rPr lang="en-AU" sz="2400" dirty="0"/>
              <a:t>Community Legal Centres (eligibility criteria may apply): </a:t>
            </a:r>
            <a:r>
              <a:rPr lang="en-AU" sz="2400" dirty="0">
                <a:hlinkClick r:id="rId3"/>
              </a:rPr>
              <a:t>https://www.fclc.org.au</a:t>
            </a:r>
            <a:endParaRPr lang="en-AU" sz="2400" dirty="0"/>
          </a:p>
          <a:p>
            <a:r>
              <a:rPr lang="en-AU" sz="2400" dirty="0"/>
              <a:t>The Law Institute of Victoria (for private legal assistance): </a:t>
            </a:r>
            <a:r>
              <a:rPr lang="en-AU" sz="2400" u="sng" dirty="0">
                <a:hlinkClick r:id="rId4"/>
              </a:rPr>
              <a:t>https://www.liv.asn.au/find-a-lawyer</a:t>
            </a:r>
            <a:endParaRPr lang="en-AU" sz="2400" u="sng" dirty="0"/>
          </a:p>
          <a:p>
            <a:r>
              <a:rPr lang="en-GB" sz="2400" dirty="0"/>
              <a:t>Victorian Aboriginal Legal Service (Referrals, advice/information, duty work or case work assistance): </a:t>
            </a:r>
            <a:r>
              <a:rPr lang="en-GB" sz="2400" dirty="0">
                <a:hlinkClick r:id="rId5"/>
              </a:rPr>
              <a:t>https://www.vals.org.au</a:t>
            </a:r>
            <a:r>
              <a:rPr lang="en-GB" sz="2400" dirty="0"/>
              <a:t> </a:t>
            </a:r>
            <a:endParaRPr lang="en-AU" sz="2400" dirty="0"/>
          </a:p>
        </p:txBody>
      </p:sp>
      <p:sp>
        <p:nvSpPr>
          <p:cNvPr id="4" name="Content Placeholder 2">
            <a:extLst>
              <a:ext uri="{FF2B5EF4-FFF2-40B4-BE49-F238E27FC236}">
                <a16:creationId xmlns:a16="http://schemas.microsoft.com/office/drawing/2014/main" id="{64FD97F9-2069-5AC5-17C5-56FC4FE68842}"/>
              </a:ext>
            </a:extLst>
          </p:cNvPr>
          <p:cNvSpPr txBox="1">
            <a:spLocks/>
          </p:cNvSpPr>
          <p:nvPr/>
        </p:nvSpPr>
        <p:spPr>
          <a:xfrm>
            <a:off x="609600" y="1600201"/>
            <a:ext cx="8964706" cy="46168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08000"/>
              </a:lnSpc>
              <a:spcBef>
                <a:spcPts val="700"/>
              </a:spcBef>
              <a:spcAft>
                <a:spcPts val="70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8000"/>
              </a:lnSpc>
              <a:spcBef>
                <a:spcPts val="700"/>
              </a:spcBef>
              <a:spcAft>
                <a:spcPts val="70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8000"/>
              </a:lnSpc>
              <a:spcBef>
                <a:spcPts val="700"/>
              </a:spcBef>
              <a:spcAft>
                <a:spcPts val="70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8000"/>
              </a:lnSpc>
              <a:spcBef>
                <a:spcPts val="700"/>
              </a:spcBef>
              <a:spcAft>
                <a:spcPts val="7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b="1" dirty="0">
                <a:solidFill>
                  <a:schemeClr val="accent1"/>
                </a:solidFill>
              </a:rPr>
              <a:t>Legal support and advice</a:t>
            </a:r>
          </a:p>
        </p:txBody>
      </p:sp>
      <p:sp>
        <p:nvSpPr>
          <p:cNvPr id="5" name="TextBox 4">
            <a:extLst>
              <a:ext uri="{FF2B5EF4-FFF2-40B4-BE49-F238E27FC236}">
                <a16:creationId xmlns:a16="http://schemas.microsoft.com/office/drawing/2014/main" id="{D8540D32-9967-AC45-69B3-63FFE1E475C2}"/>
              </a:ext>
            </a:extLst>
          </p:cNvPr>
          <p:cNvSpPr txBox="1"/>
          <p:nvPr/>
        </p:nvSpPr>
        <p:spPr>
          <a:xfrm>
            <a:off x="609601" y="6176211"/>
            <a:ext cx="10427368"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For more resources, visit </a:t>
            </a:r>
            <a:r>
              <a:rPr lang="en-AU" dirty="0">
                <a:latin typeface="Arial" panose="020B0604020202020204" pitchFamily="34" charset="0"/>
                <a:cs typeface="Arial" panose="020B0604020202020204" pitchFamily="34" charset="0"/>
                <a:hlinkClick r:id="rId6"/>
              </a:rPr>
              <a:t>www.rav.org.au/resources/government-legal-services</a:t>
            </a:r>
            <a:r>
              <a:rPr lang="en-AU"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1440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553F-C887-4C95-93E9-66C2A3CFBF39}"/>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sp>
        <p:nvSpPr>
          <p:cNvPr id="3" name="Content Placeholder 2">
            <a:extLst>
              <a:ext uri="{FF2B5EF4-FFF2-40B4-BE49-F238E27FC236}">
                <a16:creationId xmlns:a16="http://schemas.microsoft.com/office/drawing/2014/main" id="{8391625C-9144-4A5B-9A57-490F886B2A66}"/>
              </a:ext>
            </a:extLst>
          </p:cNvPr>
          <p:cNvSpPr>
            <a:spLocks noGrp="1"/>
          </p:cNvSpPr>
          <p:nvPr>
            <p:ph idx="1"/>
          </p:nvPr>
        </p:nvSpPr>
        <p:spPr>
          <a:xfrm>
            <a:off x="609600" y="1551196"/>
            <a:ext cx="11097126" cy="5239056"/>
          </a:xfrm>
        </p:spPr>
        <p:txBody>
          <a:bodyPr>
            <a:normAutofit/>
          </a:bodyPr>
          <a:lstStyle/>
          <a:p>
            <a:pPr marL="0" indent="0">
              <a:buNone/>
            </a:pPr>
            <a:r>
              <a:rPr lang="en-AU" sz="2600" b="1" dirty="0">
                <a:solidFill>
                  <a:schemeClr val="accent1"/>
                </a:solidFill>
              </a:rPr>
              <a:t>Support for First Nations peoples</a:t>
            </a:r>
          </a:p>
          <a:p>
            <a:r>
              <a:rPr lang="en-AU" sz="2100" b="1" dirty="0"/>
              <a:t>The Healing Foundation </a:t>
            </a:r>
            <a:r>
              <a:rPr lang="en-AU" sz="2100" dirty="0"/>
              <a:t>supports Stolen Generations survivors, families and communities. </a:t>
            </a:r>
            <a:r>
              <a:rPr lang="en-AU" sz="2100" dirty="0">
                <a:hlinkClick r:id="rId2"/>
              </a:rPr>
              <a:t>https://healingfoundation.org.au</a:t>
            </a:r>
            <a:r>
              <a:rPr lang="en-AU" sz="2100" dirty="0"/>
              <a:t> </a:t>
            </a:r>
          </a:p>
          <a:p>
            <a:r>
              <a:rPr lang="en-AU" sz="2100" b="1" dirty="0" err="1"/>
              <a:t>Rumbalara</a:t>
            </a:r>
            <a:r>
              <a:rPr lang="en-AU" sz="2100" b="1" dirty="0"/>
              <a:t> Aboriginal Co-operative Ltd </a:t>
            </a:r>
            <a:r>
              <a:rPr lang="en-AU" sz="2100" dirty="0"/>
              <a:t>offers whole-of-life care designed around the needs of the community. </a:t>
            </a:r>
            <a:r>
              <a:rPr lang="en-AU" sz="2100" dirty="0">
                <a:hlinkClick r:id="rId3"/>
              </a:rPr>
              <a:t>https://rumbalara.org.au</a:t>
            </a:r>
            <a:endParaRPr lang="en-AU" sz="2100" dirty="0"/>
          </a:p>
          <a:p>
            <a:r>
              <a:rPr lang="en-AU" sz="2100" b="1" dirty="0"/>
              <a:t>For support related to family violence and homelessness</a:t>
            </a:r>
            <a:r>
              <a:rPr lang="en-AU" sz="2100" dirty="0"/>
              <a:t>, contact the Aboriginal Centre for Males Referral Service </a:t>
            </a:r>
            <a:r>
              <a:rPr lang="en-AU" sz="2100" dirty="0">
                <a:hlinkClick r:id="rId4"/>
              </a:rPr>
              <a:t>http://www.vacsal.org.au/programs/aboriginal-centre-for-males-referral-service.aspx</a:t>
            </a:r>
            <a:endParaRPr lang="en-AU" sz="2100" dirty="0"/>
          </a:p>
          <a:p>
            <a:r>
              <a:rPr lang="en-AU" sz="2100" b="1" dirty="0"/>
              <a:t>For a comprehensive list of services </a:t>
            </a:r>
            <a:r>
              <a:rPr lang="en-AU" sz="2100" dirty="0"/>
              <a:t>for Aboriginal and Torres Strait Islander people, visit the Victorian Aboriginal Health Service website: </a:t>
            </a:r>
            <a:r>
              <a:rPr lang="en-AU" sz="2100" dirty="0">
                <a:hlinkClick r:id="rId5"/>
              </a:rPr>
              <a:t>https://www.vahs.org.au</a:t>
            </a:r>
            <a:endParaRPr lang="en-AU" sz="2100" dirty="0"/>
          </a:p>
        </p:txBody>
      </p:sp>
      <p:sp>
        <p:nvSpPr>
          <p:cNvPr id="6" name="TextBox 5">
            <a:extLst>
              <a:ext uri="{FF2B5EF4-FFF2-40B4-BE49-F238E27FC236}">
                <a16:creationId xmlns:a16="http://schemas.microsoft.com/office/drawing/2014/main" id="{66E1A572-7057-5DDD-5298-CB069EBB0294}"/>
              </a:ext>
            </a:extLst>
          </p:cNvPr>
          <p:cNvSpPr txBox="1"/>
          <p:nvPr/>
        </p:nvSpPr>
        <p:spPr>
          <a:xfrm>
            <a:off x="609601" y="6176211"/>
            <a:ext cx="10427368"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For more resources, visit </a:t>
            </a:r>
            <a:r>
              <a:rPr lang="en-AU" dirty="0">
                <a:latin typeface="Arial" panose="020B0604020202020204" pitchFamily="34" charset="0"/>
                <a:cs typeface="Arial" panose="020B0604020202020204" pitchFamily="34" charset="0"/>
                <a:hlinkClick r:id="rId6"/>
              </a:rPr>
              <a:t>www.rav.org.au/resources/aboriginal-community-controlled-organisations</a:t>
            </a:r>
            <a:r>
              <a:rPr lang="en-AU"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80795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553F-C887-4C95-93E9-66C2A3CFBF39}"/>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sp>
        <p:nvSpPr>
          <p:cNvPr id="3" name="Content Placeholder 2">
            <a:extLst>
              <a:ext uri="{FF2B5EF4-FFF2-40B4-BE49-F238E27FC236}">
                <a16:creationId xmlns:a16="http://schemas.microsoft.com/office/drawing/2014/main" id="{8391625C-9144-4A5B-9A57-490F886B2A66}"/>
              </a:ext>
            </a:extLst>
          </p:cNvPr>
          <p:cNvSpPr>
            <a:spLocks noGrp="1"/>
          </p:cNvSpPr>
          <p:nvPr>
            <p:ph idx="1"/>
          </p:nvPr>
        </p:nvSpPr>
        <p:spPr>
          <a:xfrm>
            <a:off x="609600" y="1600200"/>
            <a:ext cx="11068050" cy="4667249"/>
          </a:xfrm>
        </p:spPr>
        <p:txBody>
          <a:bodyPr>
            <a:normAutofit/>
          </a:bodyPr>
          <a:lstStyle/>
          <a:p>
            <a:pPr marL="0" indent="0">
              <a:buNone/>
            </a:pPr>
            <a:r>
              <a:rPr lang="en-AU" b="1" dirty="0">
                <a:solidFill>
                  <a:schemeClr val="accent1"/>
                </a:solidFill>
              </a:rPr>
              <a:t>Resources for culturally and linguistically diverse people</a:t>
            </a:r>
          </a:p>
          <a:p>
            <a:r>
              <a:rPr lang="en-AU" sz="2400" dirty="0"/>
              <a:t>For resources for asylum seekers, visit </a:t>
            </a:r>
            <a:r>
              <a:rPr lang="en-AU" sz="2400" dirty="0">
                <a:hlinkClick r:id="rId2"/>
              </a:rPr>
              <a:t>https://www.asrc.org.au</a:t>
            </a:r>
            <a:endParaRPr lang="en-AU" sz="2400" dirty="0"/>
          </a:p>
          <a:p>
            <a:r>
              <a:rPr lang="en-AU" sz="2400" dirty="0"/>
              <a:t>Migrant Resource Centres are available in various locations across Melbourne. </a:t>
            </a:r>
          </a:p>
          <a:p>
            <a:r>
              <a:rPr lang="en-AU" sz="2400" dirty="0"/>
              <a:t>Victorian Refugee Health Network: </a:t>
            </a:r>
            <a:r>
              <a:rPr lang="en-AU" sz="2400" dirty="0">
                <a:hlinkClick r:id="rId3"/>
              </a:rPr>
              <a:t>http://refugeehealthnetwork.org.au</a:t>
            </a:r>
            <a:endParaRPr lang="en-AU" sz="2400" dirty="0"/>
          </a:p>
          <a:p>
            <a:r>
              <a:rPr lang="en-AU" sz="2400" dirty="0"/>
              <a:t>Foundation House, whose mission is to help refugees rebuild their lives </a:t>
            </a:r>
            <a:r>
              <a:rPr lang="en-AU" sz="2400" dirty="0">
                <a:hlinkClick r:id="rId4"/>
              </a:rPr>
              <a:t>https://foundationhouse.org.au</a:t>
            </a:r>
            <a:r>
              <a:rPr lang="en-AU" sz="2400" dirty="0"/>
              <a:t> </a:t>
            </a:r>
          </a:p>
        </p:txBody>
      </p:sp>
      <p:sp>
        <p:nvSpPr>
          <p:cNvPr id="4" name="TextBox 3">
            <a:extLst>
              <a:ext uri="{FF2B5EF4-FFF2-40B4-BE49-F238E27FC236}">
                <a16:creationId xmlns:a16="http://schemas.microsoft.com/office/drawing/2014/main" id="{98703511-52B9-DB05-7EB0-6F39DA3F8E21}"/>
              </a:ext>
            </a:extLst>
          </p:cNvPr>
          <p:cNvSpPr txBox="1"/>
          <p:nvPr/>
        </p:nvSpPr>
        <p:spPr>
          <a:xfrm>
            <a:off x="609601" y="6176211"/>
            <a:ext cx="10427368"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For more resources, visit </a:t>
            </a:r>
            <a:r>
              <a:rPr lang="en-AU" dirty="0">
                <a:latin typeface="Arial" panose="020B0604020202020204" pitchFamily="34" charset="0"/>
                <a:cs typeface="Arial" panose="020B0604020202020204" pitchFamily="34" charset="0"/>
                <a:hlinkClick r:id="rId5"/>
              </a:rPr>
              <a:t>www.rav.org.au/resources/multicultural-services</a:t>
            </a:r>
            <a:r>
              <a:rPr lang="en-AU"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7182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E674-159E-4BF6-B44B-3E3FFA00650F}"/>
              </a:ext>
            </a:extLst>
          </p:cNvPr>
          <p:cNvSpPr>
            <a:spLocks noGrp="1"/>
          </p:cNvSpPr>
          <p:nvPr>
            <p:ph type="title"/>
          </p:nvPr>
        </p:nvSpPr>
        <p:spPr/>
        <p:txBody>
          <a:bodyPr>
            <a:normAutofit fontScale="90000"/>
          </a:bodyPr>
          <a:lstStyle/>
          <a:p>
            <a:r>
              <a:rPr lang="en-US" dirty="0"/>
              <a:t> </a:t>
            </a:r>
            <a:br>
              <a:rPr lang="en-US" dirty="0"/>
            </a:br>
            <a:r>
              <a:rPr lang="en-US" dirty="0"/>
              <a:t>Question 19 – What are some useful resources for me?</a:t>
            </a:r>
            <a:br>
              <a:rPr lang="en-US" dirty="0"/>
            </a:br>
            <a:endParaRPr lang="en-AU" dirty="0"/>
          </a:p>
        </p:txBody>
      </p:sp>
      <p:sp>
        <p:nvSpPr>
          <p:cNvPr id="3" name="Content Placeholder 2">
            <a:extLst>
              <a:ext uri="{FF2B5EF4-FFF2-40B4-BE49-F238E27FC236}">
                <a16:creationId xmlns:a16="http://schemas.microsoft.com/office/drawing/2014/main" id="{B0C93E8A-46D6-4841-9000-E7035D15CDFD}"/>
              </a:ext>
            </a:extLst>
          </p:cNvPr>
          <p:cNvSpPr>
            <a:spLocks noGrp="1"/>
          </p:cNvSpPr>
          <p:nvPr>
            <p:ph idx="1"/>
          </p:nvPr>
        </p:nvSpPr>
        <p:spPr/>
        <p:txBody>
          <a:bodyPr>
            <a:normAutofit/>
          </a:bodyPr>
          <a:lstStyle/>
          <a:p>
            <a:pPr marL="0" indent="0">
              <a:buNone/>
            </a:pPr>
            <a:r>
              <a:rPr lang="en-AU" b="1" dirty="0">
                <a:solidFill>
                  <a:schemeClr val="accent1"/>
                </a:solidFill>
              </a:rPr>
              <a:t>Parenting programs at Relationships Australia Victoria</a:t>
            </a:r>
          </a:p>
          <a:p>
            <a:r>
              <a:rPr lang="en-AU" sz="2400" dirty="0"/>
              <a:t>Relationships Australia Victoria runs a Parenting After Separation Seminar program: </a:t>
            </a:r>
            <a:r>
              <a:rPr lang="en-AU" sz="2400" dirty="0">
                <a:hlinkClick r:id="rId2"/>
              </a:rPr>
              <a:t>www.rav.org.au/pass</a:t>
            </a:r>
            <a:endParaRPr lang="en-AU" sz="2400" dirty="0"/>
          </a:p>
          <a:p>
            <a:r>
              <a:rPr lang="en-AU" sz="2400" dirty="0"/>
              <a:t>We also deliver Tuning in to Kids® and Tuning in to Teens™ programs which help parents to </a:t>
            </a:r>
            <a:r>
              <a:rPr lang="en-AU" sz="2400" b="1" dirty="0"/>
              <a:t>understand, communicate and connect with their children.</a:t>
            </a:r>
            <a:r>
              <a:rPr lang="en-AU" sz="2400" dirty="0"/>
              <a:t> </a:t>
            </a:r>
          </a:p>
          <a:p>
            <a:pPr marL="0" indent="0">
              <a:buNone/>
            </a:pPr>
            <a:r>
              <a:rPr lang="en-AU" sz="2400" dirty="0"/>
              <a:t>Visit </a:t>
            </a:r>
            <a:r>
              <a:rPr lang="en-AU" sz="2400" dirty="0">
                <a:hlinkClick r:id="rId3"/>
              </a:rPr>
              <a:t>www.rav.org.au/child-parenting-courses</a:t>
            </a:r>
            <a:r>
              <a:rPr lang="en-AU" sz="2400" dirty="0"/>
              <a:t> to view our upcoming child and parenting courses.</a:t>
            </a:r>
          </a:p>
        </p:txBody>
      </p:sp>
    </p:spTree>
    <p:extLst>
      <p:ext uri="{BB962C8B-B14F-4D97-AF65-F5344CB8AC3E}">
        <p14:creationId xmlns:p14="http://schemas.microsoft.com/office/powerpoint/2010/main" val="3834159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7237-53CD-4634-9634-C81ED1F4DC83}"/>
              </a:ext>
            </a:extLst>
          </p:cNvPr>
          <p:cNvSpPr>
            <a:spLocks noGrp="1"/>
          </p:cNvSpPr>
          <p:nvPr>
            <p:ph type="title"/>
          </p:nvPr>
        </p:nvSpPr>
        <p:spPr/>
        <p:txBody>
          <a:bodyPr/>
          <a:lstStyle/>
          <a:p>
            <a:r>
              <a:rPr lang="en-AU" dirty="0"/>
              <a:t>Further questions?</a:t>
            </a:r>
          </a:p>
        </p:txBody>
      </p:sp>
      <p:sp>
        <p:nvSpPr>
          <p:cNvPr id="3" name="Content Placeholder 2">
            <a:extLst>
              <a:ext uri="{FF2B5EF4-FFF2-40B4-BE49-F238E27FC236}">
                <a16:creationId xmlns:a16="http://schemas.microsoft.com/office/drawing/2014/main" id="{544AF8D5-943F-401C-AE4E-5178E95489DF}"/>
              </a:ext>
            </a:extLst>
          </p:cNvPr>
          <p:cNvSpPr>
            <a:spLocks noGrp="1"/>
          </p:cNvSpPr>
          <p:nvPr>
            <p:ph idx="1"/>
          </p:nvPr>
        </p:nvSpPr>
        <p:spPr/>
        <p:txBody>
          <a:bodyPr/>
          <a:lstStyle/>
          <a:p>
            <a:endParaRPr lang="en-AU" dirty="0"/>
          </a:p>
          <a:p>
            <a:pPr marL="0" indent="0">
              <a:buNone/>
            </a:pPr>
            <a:r>
              <a:rPr lang="en-AU"/>
              <a:t>Thank </a:t>
            </a:r>
            <a:r>
              <a:rPr lang="en-AU" dirty="0"/>
              <a:t>you for taking the time to look at this presentation.</a:t>
            </a:r>
          </a:p>
          <a:p>
            <a:pPr marL="0" indent="0">
              <a:buNone/>
            </a:pPr>
            <a:endParaRPr lang="en-AU" dirty="0"/>
          </a:p>
          <a:p>
            <a:pPr marL="0" indent="0">
              <a:buNone/>
            </a:pPr>
            <a:r>
              <a:rPr lang="en-AU" dirty="0"/>
              <a:t>If you have any further questions, please talk to your </a:t>
            </a:r>
          </a:p>
          <a:p>
            <a:pPr marL="0" indent="0">
              <a:buNone/>
            </a:pPr>
            <a:r>
              <a:rPr lang="en-AU" dirty="0"/>
              <a:t>Family Dispute Resolution Practitioner.</a:t>
            </a:r>
          </a:p>
        </p:txBody>
      </p:sp>
    </p:spTree>
    <p:extLst>
      <p:ext uri="{BB962C8B-B14F-4D97-AF65-F5344CB8AC3E}">
        <p14:creationId xmlns:p14="http://schemas.microsoft.com/office/powerpoint/2010/main" val="161617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CDD3-17B4-4069-A20A-422D7D2E7D31}"/>
              </a:ext>
            </a:extLst>
          </p:cNvPr>
          <p:cNvSpPr>
            <a:spLocks noGrp="1"/>
          </p:cNvSpPr>
          <p:nvPr>
            <p:ph type="title"/>
          </p:nvPr>
        </p:nvSpPr>
        <p:spPr/>
        <p:txBody>
          <a:bodyPr/>
          <a:lstStyle/>
          <a:p>
            <a:r>
              <a:rPr lang="en-AU" dirty="0"/>
              <a:t>Question 3: When is FDR required?</a:t>
            </a:r>
          </a:p>
        </p:txBody>
      </p:sp>
      <p:sp>
        <p:nvSpPr>
          <p:cNvPr id="3" name="Content Placeholder 2">
            <a:extLst>
              <a:ext uri="{FF2B5EF4-FFF2-40B4-BE49-F238E27FC236}">
                <a16:creationId xmlns:a16="http://schemas.microsoft.com/office/drawing/2014/main" id="{6ECA60D8-C5BF-453F-A72F-8A1728CDEF4F}"/>
              </a:ext>
            </a:extLst>
          </p:cNvPr>
          <p:cNvSpPr>
            <a:spLocks noGrp="1"/>
          </p:cNvSpPr>
          <p:nvPr>
            <p:ph sz="half" idx="4294967295"/>
          </p:nvPr>
        </p:nvSpPr>
        <p:spPr>
          <a:xfrm>
            <a:off x="609600" y="1600201"/>
            <a:ext cx="5384800" cy="4714874"/>
          </a:xfrm>
        </p:spPr>
        <p:txBody>
          <a:bodyPr>
            <a:normAutofit/>
          </a:bodyPr>
          <a:lstStyle/>
          <a:p>
            <a:pPr marL="0" indent="0">
              <a:lnSpc>
                <a:spcPct val="108000"/>
              </a:lnSpc>
              <a:spcBef>
                <a:spcPts val="700"/>
              </a:spcBef>
              <a:spcAft>
                <a:spcPts val="700"/>
              </a:spcAft>
              <a:buNone/>
            </a:pPr>
            <a:r>
              <a:rPr lang="en-US" sz="2400" dirty="0"/>
              <a:t>FDR can help separating or divorcing couples to resolve disputes and reach agreements about parenting and/or property matters.</a:t>
            </a:r>
          </a:p>
          <a:p>
            <a:pPr marL="0" indent="0">
              <a:lnSpc>
                <a:spcPct val="108000"/>
              </a:lnSpc>
              <a:spcBef>
                <a:spcPts val="700"/>
              </a:spcBef>
              <a:spcAft>
                <a:spcPts val="700"/>
              </a:spcAft>
              <a:buNone/>
            </a:pPr>
            <a:r>
              <a:rPr lang="en-US" sz="2400" dirty="0"/>
              <a:t>Australian family law requires parents to attempt FDR before they can file an application for parenting orders. There are some exceptions to this requirement, however. </a:t>
            </a:r>
            <a:endParaRPr lang="en-AU" sz="2400" dirty="0"/>
          </a:p>
        </p:txBody>
      </p:sp>
      <p:pic>
        <p:nvPicPr>
          <p:cNvPr id="5" name="Content Placeholder 4"/>
          <p:cNvPicPr>
            <a:picLocks noGrp="1" noChangeAspect="1"/>
          </p:cNvPicPr>
          <p:nvPr>
            <p:ph sz="half" idx="2"/>
          </p:nvPr>
        </p:nvPicPr>
        <p:blipFill>
          <a:blip r:embed="rId2" cstate="hqprint">
            <a:extLst>
              <a:ext uri="{28A0092B-C50C-407E-A947-70E740481C1C}">
                <a14:useLocalDpi xmlns:a14="http://schemas.microsoft.com/office/drawing/2010/main"/>
              </a:ext>
            </a:extLst>
          </a:blip>
          <a:stretch>
            <a:fillRect/>
          </a:stretch>
        </p:blipFill>
        <p:spPr>
          <a:xfrm>
            <a:off x="6658281" y="1600201"/>
            <a:ext cx="4910328" cy="3287078"/>
          </a:xfrm>
        </p:spPr>
      </p:pic>
    </p:spTree>
    <p:extLst>
      <p:ext uri="{BB962C8B-B14F-4D97-AF65-F5344CB8AC3E}">
        <p14:creationId xmlns:p14="http://schemas.microsoft.com/office/powerpoint/2010/main" val="366527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 4: Why try FDR?</a:t>
            </a:r>
          </a:p>
        </p:txBody>
      </p:sp>
      <p:sp>
        <p:nvSpPr>
          <p:cNvPr id="5" name="Content Placeholder 4"/>
          <p:cNvSpPr>
            <a:spLocks noGrp="1"/>
          </p:cNvSpPr>
          <p:nvPr>
            <p:ph idx="1"/>
          </p:nvPr>
        </p:nvSpPr>
        <p:spPr/>
        <p:txBody>
          <a:bodyPr/>
          <a:lstStyle/>
          <a:p>
            <a:pPr marL="0" indent="0">
              <a:lnSpc>
                <a:spcPct val="108000"/>
              </a:lnSpc>
              <a:spcBef>
                <a:spcPts val="700"/>
              </a:spcBef>
              <a:spcAft>
                <a:spcPts val="700"/>
              </a:spcAft>
              <a:buClr>
                <a:schemeClr val="dk1"/>
              </a:buClr>
              <a:buSzPts val="1100"/>
              <a:buNone/>
            </a:pPr>
            <a:r>
              <a:rPr lang="en-US" dirty="0">
                <a:solidFill>
                  <a:schemeClr val="dk1"/>
                </a:solidFill>
              </a:rPr>
              <a:t>Reaching an agreement through FDR can give you a greater sense of agency and control, and lead to a more satisfactory agreement for everyone including your children.</a:t>
            </a:r>
          </a:p>
          <a:p>
            <a:pPr marL="0" indent="0">
              <a:lnSpc>
                <a:spcPct val="108000"/>
              </a:lnSpc>
              <a:spcBef>
                <a:spcPts val="700"/>
              </a:spcBef>
              <a:spcAft>
                <a:spcPts val="700"/>
              </a:spcAft>
              <a:buClr>
                <a:schemeClr val="dk1"/>
              </a:buClr>
              <a:buSzPts val="1100"/>
              <a:buNone/>
            </a:pPr>
            <a:r>
              <a:rPr lang="en-US" dirty="0">
                <a:solidFill>
                  <a:schemeClr val="dk1"/>
                </a:solidFill>
              </a:rPr>
              <a:t>When it is safe and appropriate, FDR is an affordable alternative to formal legal processes.</a:t>
            </a:r>
          </a:p>
          <a:p>
            <a:pPr marL="0" indent="0">
              <a:lnSpc>
                <a:spcPct val="108000"/>
              </a:lnSpc>
              <a:spcBef>
                <a:spcPts val="700"/>
              </a:spcBef>
              <a:spcAft>
                <a:spcPts val="700"/>
              </a:spcAft>
              <a:buClr>
                <a:schemeClr val="dk1"/>
              </a:buClr>
              <a:buSzPts val="1100"/>
              <a:buNone/>
            </a:pPr>
            <a:r>
              <a:rPr lang="en-US" dirty="0">
                <a:solidFill>
                  <a:schemeClr val="dk1"/>
                </a:solidFill>
              </a:rPr>
              <a:t>Research shows that FDR can improve communication, reduce conflict and strengthen co-parenting skills. </a:t>
            </a:r>
            <a:endParaRPr lang="en-AU" dirty="0"/>
          </a:p>
          <a:p>
            <a:pPr>
              <a:lnSpc>
                <a:spcPct val="108000"/>
              </a:lnSpc>
              <a:spcBef>
                <a:spcPts val="700"/>
              </a:spcBef>
              <a:spcAft>
                <a:spcPts val="700"/>
              </a:spcAft>
            </a:pPr>
            <a:endParaRPr lang="en-AU" dirty="0"/>
          </a:p>
        </p:txBody>
      </p:sp>
    </p:spTree>
    <p:extLst>
      <p:ext uri="{BB962C8B-B14F-4D97-AF65-F5344CB8AC3E}">
        <p14:creationId xmlns:p14="http://schemas.microsoft.com/office/powerpoint/2010/main" val="260759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01B295D-B556-173C-4E37-26A3AAB02D15}"/>
              </a:ext>
            </a:extLst>
          </p:cNvPr>
          <p:cNvSpPr txBox="1">
            <a:spLocks/>
          </p:cNvSpPr>
          <p:nvPr/>
        </p:nvSpPr>
        <p:spPr>
          <a:xfrm>
            <a:off x="609600" y="1600200"/>
            <a:ext cx="10972800" cy="4667249"/>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indent="0">
              <a:lnSpc>
                <a:spcPct val="128000"/>
              </a:lnSpc>
              <a:spcBef>
                <a:spcPts val="700"/>
              </a:spcBef>
              <a:spcAft>
                <a:spcPts val="700"/>
              </a:spcAft>
              <a:buNone/>
            </a:pPr>
            <a:endParaRPr lang="en-US" sz="2000" b="1" dirty="0">
              <a:solidFill>
                <a:schemeClr val="tx1"/>
              </a:solidFill>
            </a:endParaRPr>
          </a:p>
        </p:txBody>
      </p:sp>
      <p:sp>
        <p:nvSpPr>
          <p:cNvPr id="8" name="Title 7">
            <a:extLst>
              <a:ext uri="{FF2B5EF4-FFF2-40B4-BE49-F238E27FC236}">
                <a16:creationId xmlns:a16="http://schemas.microsoft.com/office/drawing/2014/main" id="{23A525B9-BEDB-2932-E4D5-C94F8B493BC9}"/>
              </a:ext>
            </a:extLst>
          </p:cNvPr>
          <p:cNvSpPr>
            <a:spLocks noGrp="1"/>
          </p:cNvSpPr>
          <p:nvPr>
            <p:ph type="title"/>
          </p:nvPr>
        </p:nvSpPr>
        <p:spPr/>
        <p:txBody>
          <a:bodyPr/>
          <a:lstStyle/>
          <a:p>
            <a:r>
              <a:rPr lang="en-AU" dirty="0"/>
              <a:t>Testimonial</a:t>
            </a:r>
          </a:p>
        </p:txBody>
      </p:sp>
      <p:sp>
        <p:nvSpPr>
          <p:cNvPr id="9" name="Content Placeholder 8">
            <a:extLst>
              <a:ext uri="{FF2B5EF4-FFF2-40B4-BE49-F238E27FC236}">
                <a16:creationId xmlns:a16="http://schemas.microsoft.com/office/drawing/2014/main" id="{DE50CA60-A0E3-7CEF-359F-868637A5FBD8}"/>
              </a:ext>
            </a:extLst>
          </p:cNvPr>
          <p:cNvSpPr>
            <a:spLocks noGrp="1"/>
          </p:cNvSpPr>
          <p:nvPr>
            <p:ph idx="1"/>
          </p:nvPr>
        </p:nvSpPr>
        <p:spPr>
          <a:xfrm>
            <a:off x="609600" y="1600201"/>
            <a:ext cx="10972800" cy="4667248"/>
          </a:xfrm>
        </p:spPr>
        <p:txBody>
          <a:bodyPr>
            <a:noAutofit/>
          </a:bodyPr>
          <a:lstStyle/>
          <a:p>
            <a:pPr marL="0" indent="0">
              <a:spcBef>
                <a:spcPts val="700"/>
              </a:spcBef>
              <a:spcAft>
                <a:spcPts val="700"/>
              </a:spcAft>
              <a:buNone/>
            </a:pPr>
            <a:r>
              <a:rPr lang="en-US" sz="2400" b="1" dirty="0">
                <a:solidFill>
                  <a:schemeClr val="tx1"/>
                </a:solidFill>
              </a:rPr>
              <a:t>“FDR really reaffirmed for both of us what’s in the best interest of our boys... We were reminded to continually focus on that and that’s actually been a really cool thing. </a:t>
            </a:r>
          </a:p>
          <a:p>
            <a:pPr marL="0" indent="0">
              <a:spcBef>
                <a:spcPts val="700"/>
              </a:spcBef>
              <a:spcAft>
                <a:spcPts val="700"/>
              </a:spcAft>
              <a:buNone/>
            </a:pPr>
            <a:r>
              <a:rPr lang="en-US" sz="2400" b="1" dirty="0">
                <a:solidFill>
                  <a:schemeClr val="tx1"/>
                </a:solidFill>
              </a:rPr>
              <a:t>I can actually communicate with the boys’ mother if it’s about the children. I can do it with ease, like, and friendly and respectfully. </a:t>
            </a:r>
          </a:p>
          <a:p>
            <a:pPr marL="0" indent="0">
              <a:spcBef>
                <a:spcPts val="700"/>
              </a:spcBef>
              <a:spcAft>
                <a:spcPts val="700"/>
              </a:spcAft>
              <a:buNone/>
            </a:pPr>
            <a:r>
              <a:rPr lang="en-US" sz="2400" b="1" dirty="0">
                <a:solidFill>
                  <a:schemeClr val="tx1"/>
                </a:solidFill>
              </a:rPr>
              <a:t>I can’t speak to her about other things, but through mediation we were reminded a bit you’re just focusing on the interests of the children. It’s really cool to be able to talk with her about that.”</a:t>
            </a:r>
          </a:p>
          <a:p>
            <a:pPr marL="0" indent="0" algn="r">
              <a:spcBef>
                <a:spcPts val="700"/>
              </a:spcBef>
              <a:spcAft>
                <a:spcPts val="700"/>
              </a:spcAft>
              <a:buNone/>
            </a:pPr>
            <a:r>
              <a:rPr lang="en-US" sz="2400" b="1" dirty="0">
                <a:solidFill>
                  <a:schemeClr val="tx1"/>
                </a:solidFill>
              </a:rPr>
              <a:t>- Dad, 41</a:t>
            </a:r>
          </a:p>
          <a:p>
            <a:endParaRPr lang="en-AU" sz="2400" dirty="0"/>
          </a:p>
        </p:txBody>
      </p:sp>
    </p:spTree>
    <p:extLst>
      <p:ext uri="{BB962C8B-B14F-4D97-AF65-F5344CB8AC3E}">
        <p14:creationId xmlns:p14="http://schemas.microsoft.com/office/powerpoint/2010/main" val="425639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075" y="236192"/>
            <a:ext cx="7539534" cy="672529"/>
          </a:xfrm>
        </p:spPr>
        <p:txBody>
          <a:bodyPr/>
          <a:lstStyle/>
          <a:p>
            <a:r>
              <a:rPr lang="en-AU" dirty="0"/>
              <a:t>Question 5: What is the process for FDR?</a:t>
            </a:r>
          </a:p>
        </p:txBody>
      </p:sp>
      <p:sp>
        <p:nvSpPr>
          <p:cNvPr id="5" name="Content Placeholder 4"/>
          <p:cNvSpPr>
            <a:spLocks noGrp="1"/>
          </p:cNvSpPr>
          <p:nvPr>
            <p:ph idx="1"/>
          </p:nvPr>
        </p:nvSpPr>
        <p:spPr>
          <a:xfrm>
            <a:off x="609600" y="1600200"/>
            <a:ext cx="10972800" cy="4821865"/>
          </a:xfrm>
        </p:spPr>
        <p:txBody>
          <a:bodyPr>
            <a:normAutofit/>
          </a:bodyPr>
          <a:lstStyle/>
          <a:p>
            <a:pPr marL="0" indent="0">
              <a:buNone/>
            </a:pPr>
            <a:r>
              <a:rPr lang="en-AU" dirty="0"/>
              <a:t>The process involved in FDR is explained in depth throughout this presentation, however the next 5 slides provide a quick summary of this process.</a:t>
            </a:r>
          </a:p>
          <a:p>
            <a:endParaRPr lang="en-AU" dirty="0"/>
          </a:p>
        </p:txBody>
      </p:sp>
    </p:spTree>
    <p:extLst>
      <p:ext uri="{BB962C8B-B14F-4D97-AF65-F5344CB8AC3E}">
        <p14:creationId xmlns:p14="http://schemas.microsoft.com/office/powerpoint/2010/main" val="379634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6" name="Google Shape;86;p14"/>
          <p:cNvPicPr preferRelativeResize="0"/>
          <p:nvPr/>
        </p:nvPicPr>
        <p:blipFill>
          <a:blip r:embed="rId3">
            <a:alphaModFix/>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221451" y="2694842"/>
            <a:ext cx="1023034" cy="1333760"/>
          </a:xfrm>
          <a:prstGeom prst="rect">
            <a:avLst/>
          </a:prstGeom>
          <a:noFill/>
          <a:ln>
            <a:noFill/>
          </a:ln>
          <a:effectLst/>
        </p:spPr>
      </p:pic>
      <p:pic>
        <p:nvPicPr>
          <p:cNvPr id="87" name="Google Shape;87;p14"/>
          <p:cNvPicPr preferRelativeResize="0"/>
          <p:nvPr/>
        </p:nvPicPr>
        <p:blipFill rotWithShape="1">
          <a:blip r:embed="rId5">
            <a:alphaModFix amt="78000"/>
            <a:extLst>
              <a:ext uri="{BEBA8EAE-BF5A-486C-A8C5-ECC9F3942E4B}">
                <a14:imgProps xmlns:a14="http://schemas.microsoft.com/office/drawing/2010/main">
                  <a14:imgLayer r:embed="rId6">
                    <a14:imgEffect>
                      <a14:saturation sat="0"/>
                    </a14:imgEffect>
                  </a14:imgLayer>
                </a14:imgProps>
              </a:ext>
            </a:extLst>
          </a:blip>
          <a:srcRect l="6457" t="6381" r="5808" b="10201"/>
          <a:stretch/>
        </p:blipFill>
        <p:spPr>
          <a:xfrm>
            <a:off x="5166733" y="2824993"/>
            <a:ext cx="1919267" cy="1073459"/>
          </a:xfrm>
          <a:prstGeom prst="rect">
            <a:avLst/>
          </a:prstGeom>
          <a:noFill/>
          <a:ln>
            <a:noFill/>
          </a:ln>
          <a:effectLst/>
        </p:spPr>
      </p:pic>
      <p:pic>
        <p:nvPicPr>
          <p:cNvPr id="88" name="Google Shape;88;p14"/>
          <p:cNvPicPr preferRelativeResize="0"/>
          <p:nvPr/>
        </p:nvPicPr>
        <p:blipFill>
          <a:blip r:embed="rId7">
            <a:alphaModFix/>
          </a:blip>
          <a:stretch>
            <a:fillRect/>
          </a:stretch>
        </p:blipFill>
        <p:spPr>
          <a:xfrm>
            <a:off x="7745711" y="2716212"/>
            <a:ext cx="1522894" cy="1291021"/>
          </a:xfrm>
          <a:prstGeom prst="rect">
            <a:avLst/>
          </a:prstGeom>
          <a:noFill/>
          <a:ln>
            <a:noFill/>
          </a:ln>
          <a:effectLst/>
        </p:spPr>
      </p:pic>
      <p:sp>
        <p:nvSpPr>
          <p:cNvPr id="99" name="Google Shape;99;p14"/>
          <p:cNvSpPr txBox="1"/>
          <p:nvPr/>
        </p:nvSpPr>
        <p:spPr>
          <a:xfrm>
            <a:off x="850900" y="4813300"/>
            <a:ext cx="58420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0" name="Google Shape;100;p14"/>
          <p:cNvSpPr txBox="1"/>
          <p:nvPr/>
        </p:nvSpPr>
        <p:spPr>
          <a:xfrm>
            <a:off x="1054100" y="5321300"/>
            <a:ext cx="96392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sp>
        <p:nvSpPr>
          <p:cNvPr id="101" name="Google Shape;101;p14"/>
          <p:cNvSpPr txBox="1"/>
          <p:nvPr/>
        </p:nvSpPr>
        <p:spPr>
          <a:xfrm>
            <a:off x="1257300" y="5829300"/>
            <a:ext cx="8386800" cy="5660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endParaRPr sz="2400" dirty="0">
              <a:solidFill>
                <a:schemeClr val="dk1"/>
              </a:solidFill>
              <a:latin typeface="Arial" panose="020B0604020202020204" pitchFamily="34" charset="0"/>
              <a:cs typeface="Arial" panose="020B0604020202020204" pitchFamily="34" charset="0"/>
            </a:endParaRPr>
          </a:p>
        </p:txBody>
      </p:sp>
      <p:cxnSp>
        <p:nvCxnSpPr>
          <p:cNvPr id="110" name="Google Shape;110;p14"/>
          <p:cNvCxnSpPr/>
          <p:nvPr/>
        </p:nvCxnSpPr>
        <p:spPr>
          <a:xfrm>
            <a:off x="7114129"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103" name="Google Shape;103;p14"/>
          <p:cNvSpPr txBox="1"/>
          <p:nvPr/>
        </p:nvSpPr>
        <p:spPr>
          <a:xfrm>
            <a:off x="382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 b="1" dirty="0">
                <a:solidFill>
                  <a:schemeClr val="tx2"/>
                </a:solidFill>
                <a:latin typeface="Arial" panose="020B0604020202020204" pitchFamily="34" charset="0"/>
                <a:cs typeface="Arial" panose="020B0604020202020204" pitchFamily="34" charset="0"/>
              </a:rPr>
              <a:t>Step 1:</a:t>
            </a:r>
            <a:br>
              <a:rPr lang="en" b="1" dirty="0">
                <a:solidFill>
                  <a:schemeClr val="tx2"/>
                </a:solidFill>
                <a:latin typeface="Arial" panose="020B0604020202020204" pitchFamily="34" charset="0"/>
                <a:cs typeface="Arial" panose="020B0604020202020204" pitchFamily="34" charset="0"/>
              </a:rPr>
            </a:br>
            <a:r>
              <a:rPr lang="en" b="1" dirty="0">
                <a:solidFill>
                  <a:schemeClr val="tx2"/>
                </a:solidFill>
                <a:latin typeface="Arial" panose="020B0604020202020204" pitchFamily="34" charset="0"/>
                <a:cs typeface="Arial" panose="020B0604020202020204" pitchFamily="34" charset="0"/>
              </a:rPr>
              <a:t>Call</a:t>
            </a:r>
            <a:endParaRPr b="1" dirty="0">
              <a:solidFill>
                <a:schemeClr val="tx2"/>
              </a:solidFill>
              <a:latin typeface="Arial" panose="020B0604020202020204" pitchFamily="34" charset="0"/>
              <a:cs typeface="Arial" panose="020B0604020202020204" pitchFamily="34" charset="0"/>
            </a:endParaRPr>
          </a:p>
        </p:txBody>
      </p:sp>
      <p:sp>
        <p:nvSpPr>
          <p:cNvPr id="104" name="Google Shape;104;p14"/>
          <p:cNvSpPr txBox="1"/>
          <p:nvPr/>
        </p:nvSpPr>
        <p:spPr>
          <a:xfrm>
            <a:off x="2744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 b="1" dirty="0">
                <a:latin typeface="Arial" panose="020B0604020202020204" pitchFamily="34" charset="0"/>
                <a:cs typeface="Arial" panose="020B0604020202020204" pitchFamily="34" charset="0"/>
              </a:rPr>
              <a:t>STEP 2:</a:t>
            </a:r>
          </a:p>
          <a:p>
            <a:pPr algn="ctr"/>
            <a:r>
              <a:rPr lang="en" b="1" dirty="0">
                <a:latin typeface="Arial" panose="020B0604020202020204" pitchFamily="34" charset="0"/>
                <a:cs typeface="Arial" panose="020B0604020202020204" pitchFamily="34" charset="0"/>
              </a:rPr>
              <a:t>Assessment appointment</a:t>
            </a:r>
            <a:endParaRPr b="1" dirty="0">
              <a:latin typeface="Arial" panose="020B0604020202020204" pitchFamily="34" charset="0"/>
              <a:cs typeface="Arial" panose="020B0604020202020204" pitchFamily="34" charset="0"/>
            </a:endParaRPr>
          </a:p>
        </p:txBody>
      </p:sp>
      <p:sp>
        <p:nvSpPr>
          <p:cNvPr id="105" name="Google Shape;105;p14"/>
          <p:cNvSpPr txBox="1"/>
          <p:nvPr/>
        </p:nvSpPr>
        <p:spPr>
          <a:xfrm>
            <a:off x="5106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 b="1" dirty="0">
                <a:latin typeface="Arial" panose="020B0604020202020204" pitchFamily="34" charset="0"/>
                <a:cs typeface="Arial" panose="020B0604020202020204" pitchFamily="34" charset="0"/>
              </a:rPr>
              <a:t>STEP 3:</a:t>
            </a:r>
          </a:p>
          <a:p>
            <a:pPr algn="ctr"/>
            <a:r>
              <a:rPr lang="en-AU" b="1" dirty="0">
                <a:latin typeface="Arial" panose="020B0604020202020204" pitchFamily="34" charset="0"/>
                <a:cs typeface="Arial" panose="020B0604020202020204" pitchFamily="34" charset="0"/>
              </a:rPr>
              <a:t>Information session</a:t>
            </a:r>
            <a:endParaRPr b="1" dirty="0">
              <a:latin typeface="Arial" panose="020B0604020202020204" pitchFamily="34" charset="0"/>
              <a:cs typeface="Arial" panose="020B0604020202020204" pitchFamily="34" charset="0"/>
            </a:endParaRPr>
          </a:p>
        </p:txBody>
      </p:sp>
      <p:sp>
        <p:nvSpPr>
          <p:cNvPr id="106" name="Google Shape;106;p14"/>
          <p:cNvSpPr txBox="1"/>
          <p:nvPr/>
        </p:nvSpPr>
        <p:spPr>
          <a:xfrm>
            <a:off x="7468000" y="1582067"/>
            <a:ext cx="1980000" cy="610000"/>
          </a:xfrm>
          <a:prstGeom prst="rect">
            <a:avLst/>
          </a:prstGeom>
          <a:noFill/>
          <a:ln>
            <a:noFill/>
          </a:ln>
          <a:effectLst/>
        </p:spPr>
        <p:txBody>
          <a:bodyPr spcFirstLastPara="1" wrap="square" lIns="121900" tIns="121900" rIns="121900" bIns="121900" anchor="t" anchorCtr="0">
            <a:noAutofit/>
          </a:bodyPr>
          <a:lstStyle/>
          <a:p>
            <a:pPr algn="ctr"/>
            <a:r>
              <a:rPr lang="en" b="1" dirty="0">
                <a:latin typeface="Arial" panose="020B0604020202020204" pitchFamily="34" charset="0"/>
                <a:cs typeface="Arial" panose="020B0604020202020204" pitchFamily="34" charset="0"/>
              </a:rPr>
              <a:t>STEP 4:</a:t>
            </a:r>
          </a:p>
          <a:p>
            <a:pPr algn="ctr"/>
            <a:r>
              <a:rPr lang="en-AU" b="1" dirty="0">
                <a:latin typeface="Arial" panose="020B0604020202020204" pitchFamily="34" charset="0"/>
                <a:cs typeface="Arial" panose="020B0604020202020204" pitchFamily="34" charset="0"/>
              </a:rPr>
              <a:t>Second</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parent</a:t>
            </a:r>
            <a:endParaRPr b="1" dirty="0">
              <a:latin typeface="Arial" panose="020B0604020202020204" pitchFamily="34" charset="0"/>
              <a:cs typeface="Arial" panose="020B0604020202020204" pitchFamily="34" charset="0"/>
            </a:endParaRPr>
          </a:p>
        </p:txBody>
      </p:sp>
      <p:sp>
        <p:nvSpPr>
          <p:cNvPr id="107" name="Google Shape;107;p14"/>
          <p:cNvSpPr txBox="1"/>
          <p:nvPr/>
        </p:nvSpPr>
        <p:spPr>
          <a:xfrm>
            <a:off x="9830000" y="1577552"/>
            <a:ext cx="1980000" cy="619030"/>
          </a:xfrm>
          <a:prstGeom prst="rect">
            <a:avLst/>
          </a:prstGeom>
          <a:noFill/>
          <a:ln>
            <a:noFill/>
          </a:ln>
          <a:effectLst/>
        </p:spPr>
        <p:txBody>
          <a:bodyPr spcFirstLastPara="1" wrap="square" lIns="121900" tIns="121900" rIns="121900" bIns="121900" anchor="t" anchorCtr="0">
            <a:noAutofit/>
          </a:bodyPr>
          <a:lstStyle/>
          <a:p>
            <a:pPr algn="ctr"/>
            <a:r>
              <a:rPr lang="en" b="1" dirty="0">
                <a:latin typeface="Arial" panose="020B0604020202020204" pitchFamily="34" charset="0"/>
                <a:cs typeface="Arial" panose="020B0604020202020204" pitchFamily="34" charset="0"/>
              </a:rPr>
              <a:t>STEP 5:</a:t>
            </a:r>
          </a:p>
          <a:p>
            <a:pPr algn="ctr"/>
            <a:r>
              <a:rPr lang="en" b="1" dirty="0">
                <a:latin typeface="Arial" panose="020B0604020202020204" pitchFamily="34" charset="0"/>
                <a:cs typeface="Arial" panose="020B0604020202020204" pitchFamily="34" charset="0"/>
              </a:rPr>
              <a:t>Mediation</a:t>
            </a:r>
            <a:endParaRPr b="1" dirty="0">
              <a:latin typeface="Arial" panose="020B0604020202020204" pitchFamily="34" charset="0"/>
              <a:cs typeface="Arial" panose="020B0604020202020204" pitchFamily="34" charset="0"/>
            </a:endParaRPr>
          </a:p>
        </p:txBody>
      </p:sp>
      <p:cxnSp>
        <p:nvCxnSpPr>
          <p:cNvPr id="108" name="Google Shape;108;p14"/>
          <p:cNvCxnSpPr/>
          <p:nvPr/>
        </p:nvCxnSpPr>
        <p:spPr>
          <a:xfrm>
            <a:off x="2199896"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09" name="Google Shape;109;p14"/>
          <p:cNvCxnSpPr/>
          <p:nvPr/>
        </p:nvCxnSpPr>
        <p:spPr>
          <a:xfrm>
            <a:off x="4680670" y="1818904"/>
            <a:ext cx="509714" cy="0"/>
          </a:xfrm>
          <a:prstGeom prst="straightConnector1">
            <a:avLst/>
          </a:prstGeom>
          <a:noFill/>
          <a:ln w="38100" cap="flat" cmpd="sng">
            <a:solidFill>
              <a:schemeClr val="dk2"/>
            </a:solidFill>
            <a:prstDash val="solid"/>
            <a:round/>
            <a:headEnd type="none" w="med" len="med"/>
            <a:tailEnd type="triangle" w="med" len="med"/>
          </a:ln>
        </p:spPr>
      </p:cxnSp>
      <p:cxnSp>
        <p:nvCxnSpPr>
          <p:cNvPr id="111" name="Google Shape;111;p14"/>
          <p:cNvCxnSpPr/>
          <p:nvPr/>
        </p:nvCxnSpPr>
        <p:spPr>
          <a:xfrm>
            <a:off x="9366378" y="1818904"/>
            <a:ext cx="487200" cy="0"/>
          </a:xfrm>
          <a:prstGeom prst="straightConnector1">
            <a:avLst/>
          </a:prstGeom>
          <a:noFill/>
          <a:ln w="38100" cap="flat" cmpd="sng">
            <a:solidFill>
              <a:schemeClr val="dk2"/>
            </a:solidFill>
            <a:prstDash val="solid"/>
            <a:round/>
            <a:headEnd type="none" w="med" len="med"/>
            <a:tailEnd type="triangle" w="med" len="med"/>
          </a:ln>
        </p:spPr>
      </p:cxnSp>
      <p:sp>
        <p:nvSpPr>
          <p:cNvPr id="2" name="Title 1"/>
          <p:cNvSpPr>
            <a:spLocks noGrp="1"/>
          </p:cNvSpPr>
          <p:nvPr>
            <p:ph type="title"/>
          </p:nvPr>
        </p:nvSpPr>
        <p:spPr/>
        <p:txBody>
          <a:bodyPr/>
          <a:lstStyle/>
          <a:p>
            <a:r>
              <a:rPr lang="en-AU" dirty="0"/>
              <a:t>Step 1: Call</a:t>
            </a:r>
          </a:p>
        </p:txBody>
      </p:sp>
      <p:sp>
        <p:nvSpPr>
          <p:cNvPr id="3" name="Content Placeholder 2"/>
          <p:cNvSpPr>
            <a:spLocks noGrp="1"/>
          </p:cNvSpPr>
          <p:nvPr>
            <p:ph idx="1"/>
          </p:nvPr>
        </p:nvSpPr>
        <p:spPr>
          <a:xfrm>
            <a:off x="609600" y="4465404"/>
            <a:ext cx="10972800" cy="1929896"/>
          </a:xfrm>
        </p:spPr>
        <p:txBody>
          <a:bodyPr>
            <a:normAutofit/>
          </a:bodyPr>
          <a:lstStyle/>
          <a:p>
            <a:pPr>
              <a:spcBef>
                <a:spcPts val="0"/>
              </a:spcBef>
            </a:pPr>
            <a:r>
              <a:rPr lang="en-US" sz="2400" b="1" dirty="0">
                <a:solidFill>
                  <a:schemeClr val="dk1"/>
                </a:solidFill>
              </a:rPr>
              <a:t>Contact</a:t>
            </a:r>
            <a:r>
              <a:rPr lang="en-US" sz="2400" dirty="0">
                <a:solidFill>
                  <a:schemeClr val="dk1"/>
                </a:solidFill>
              </a:rPr>
              <a:t> the Family Relationship Centre.</a:t>
            </a:r>
          </a:p>
          <a:p>
            <a:pPr>
              <a:spcBef>
                <a:spcPts val="0"/>
              </a:spcBef>
            </a:pPr>
            <a:r>
              <a:rPr lang="en-US" sz="2400" b="1" dirty="0">
                <a:solidFill>
                  <a:schemeClr val="dk1"/>
                </a:solidFill>
              </a:rPr>
              <a:t>Answer </a:t>
            </a:r>
            <a:r>
              <a:rPr lang="en-US" sz="2400" dirty="0">
                <a:solidFill>
                  <a:schemeClr val="dk1"/>
                </a:solidFill>
              </a:rPr>
              <a:t>a series of basic questions to help our staff understand your circumstances.</a:t>
            </a:r>
          </a:p>
          <a:p>
            <a:pPr>
              <a:spcBef>
                <a:spcPts val="0"/>
              </a:spcBef>
            </a:pPr>
            <a:r>
              <a:rPr lang="en-US" sz="2400" b="1" dirty="0">
                <a:solidFill>
                  <a:schemeClr val="dk1"/>
                </a:solidFill>
              </a:rPr>
              <a:t>Book </a:t>
            </a:r>
            <a:r>
              <a:rPr lang="en-US" sz="2400" dirty="0">
                <a:solidFill>
                  <a:schemeClr val="dk1"/>
                </a:solidFill>
              </a:rPr>
              <a:t>an assessment appointment to meet with a practitioner.</a:t>
            </a:r>
          </a:p>
        </p:txBody>
      </p:sp>
      <p:pic>
        <p:nvPicPr>
          <p:cNvPr id="33" name="Google Shape;85;p14"/>
          <p:cNvPicPr preferRelativeResize="0"/>
          <p:nvPr/>
        </p:nvPicPr>
        <p:blipFill>
          <a:blip r:embed="rId8">
            <a:alphaModFix/>
            <a:duotone>
              <a:schemeClr val="accent1">
                <a:shade val="45000"/>
                <a:satMod val="135000"/>
              </a:schemeClr>
              <a:prstClr val="white"/>
            </a:duotone>
          </a:blip>
          <a:stretch>
            <a:fillRect/>
          </a:stretch>
        </p:blipFill>
        <p:spPr>
          <a:xfrm>
            <a:off x="407348" y="2622515"/>
            <a:ext cx="1919250" cy="1478414"/>
          </a:xfrm>
          <a:prstGeom prst="rect">
            <a:avLst/>
          </a:prstGeom>
          <a:noFill/>
          <a:ln>
            <a:noFill/>
          </a:ln>
          <a:effectLst/>
        </p:spPr>
      </p:pic>
      <p:grpSp>
        <p:nvGrpSpPr>
          <p:cNvPr id="38" name="Google Shape;90;p14"/>
          <p:cNvGrpSpPr/>
          <p:nvPr/>
        </p:nvGrpSpPr>
        <p:grpSpPr>
          <a:xfrm>
            <a:off x="10126166" y="2902548"/>
            <a:ext cx="1387668" cy="869548"/>
            <a:chOff x="7213080" y="1899006"/>
            <a:chExt cx="1428750" cy="1094212"/>
          </a:xfrm>
          <a:effectLst/>
        </p:grpSpPr>
        <p:pic>
          <p:nvPicPr>
            <p:cNvPr id="39" name="Google Shape;91;p14"/>
            <p:cNvPicPr preferRelativeResize="0"/>
            <p:nvPr/>
          </p:nvPicPr>
          <p:blipFill>
            <a:blip r:embed="rId9">
              <a:alphaModFix/>
            </a:blip>
            <a:stretch>
              <a:fillRect/>
            </a:stretch>
          </p:blipFill>
          <p:spPr>
            <a:xfrm>
              <a:off x="7213080" y="1960051"/>
              <a:ext cx="1428750" cy="1033167"/>
            </a:xfrm>
            <a:prstGeom prst="rect">
              <a:avLst/>
            </a:prstGeom>
            <a:noFill/>
            <a:ln>
              <a:noFill/>
            </a:ln>
            <a:effectLst>
              <a:outerShdw blurRad="57150" dist="66675" dir="3300000" algn="bl" rotWithShape="0">
                <a:srgbClr val="3C78D8">
                  <a:alpha val="50000"/>
                </a:srgbClr>
              </a:outerShdw>
            </a:effectLst>
          </p:spPr>
        </p:pic>
        <p:pic>
          <p:nvPicPr>
            <p:cNvPr id="40" name="Google Shape;92;p14"/>
            <p:cNvPicPr preferRelativeResize="0"/>
            <p:nvPr/>
          </p:nvPicPr>
          <p:blipFill rotWithShape="1">
            <a:blip r:embed="rId10">
              <a:alphaModFix/>
            </a:blip>
            <a:srcRect l="13397" r="73442" b="40454"/>
            <a:stretch/>
          </p:blipFill>
          <p:spPr>
            <a:xfrm>
              <a:off x="7855087" y="1899006"/>
              <a:ext cx="188025" cy="615203"/>
            </a:xfrm>
            <a:prstGeom prst="rect">
              <a:avLst/>
            </a:prstGeom>
            <a:noFill/>
            <a:ln>
              <a:noFill/>
            </a:ln>
            <a:effectLst>
              <a:outerShdw blurRad="57150" dist="19050" dir="5400000" algn="bl" rotWithShape="0">
                <a:srgbClr val="000000">
                  <a:alpha val="50000"/>
                </a:srgbClr>
              </a:outerShdw>
            </a:effectLst>
          </p:spPr>
        </p:pic>
        <p:sp>
          <p:nvSpPr>
            <p:cNvPr id="41" name="Google Shape;93;p14"/>
            <p:cNvSpPr/>
            <p:nvPr/>
          </p:nvSpPr>
          <p:spPr>
            <a:xfrm>
              <a:off x="8015300" y="2109800"/>
              <a:ext cx="57300" cy="328500"/>
            </a:xfrm>
            <a:prstGeom prst="rect">
              <a:avLst/>
            </a:prstGeom>
            <a:solidFill>
              <a:srgbClr val="D0E0E3"/>
            </a:solidFill>
            <a:ln w="9525" cap="flat" cmpd="sng">
              <a:solidFill>
                <a:srgbClr val="D0E0E3"/>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47157328"/>
      </p:ext>
    </p:extLst>
  </p:cSld>
  <p:clrMapOvr>
    <a:masterClrMapping/>
  </p:clrMapOvr>
</p:sld>
</file>

<file path=ppt/theme/theme1.xml><?xml version="1.0" encoding="utf-8"?>
<a:theme xmlns:a="http://schemas.openxmlformats.org/drawingml/2006/main" name="1_FRC Colour Theme">
  <a:themeElements>
    <a:clrScheme name="FRC Colours">
      <a:dk1>
        <a:srgbClr val="000000"/>
      </a:dk1>
      <a:lt1>
        <a:sysClr val="window" lastClr="FFFFFF"/>
      </a:lt1>
      <a:dk2>
        <a:srgbClr val="005DAA"/>
      </a:dk2>
      <a:lt2>
        <a:srgbClr val="FFFFFF"/>
      </a:lt2>
      <a:accent1>
        <a:srgbClr val="005DAA"/>
      </a:accent1>
      <a:accent2>
        <a:srgbClr val="E31836"/>
      </a:accent2>
      <a:accent3>
        <a:srgbClr val="8CBE3F"/>
      </a:accent3>
      <a:accent4>
        <a:srgbClr val="FFD200"/>
      </a:accent4>
      <a:accent5>
        <a:srgbClr val="D8D8D8"/>
      </a:accent5>
      <a:accent6>
        <a:srgbClr val="A5A5A5"/>
      </a:accent6>
      <a:hlink>
        <a:srgbClr val="005DAA"/>
      </a:hlink>
      <a:folHlink>
        <a:srgbClr val="8CBE3F"/>
      </a:folHlink>
    </a:clrScheme>
    <a:fontScheme name="Cabin">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RC Colour Theme">
  <a:themeElements>
    <a:clrScheme name="FRC Colours">
      <a:dk1>
        <a:srgbClr val="000000"/>
      </a:dk1>
      <a:lt1>
        <a:sysClr val="window" lastClr="FFFFFF"/>
      </a:lt1>
      <a:dk2>
        <a:srgbClr val="005DAA"/>
      </a:dk2>
      <a:lt2>
        <a:srgbClr val="FFFFFF"/>
      </a:lt2>
      <a:accent1>
        <a:srgbClr val="005DAA"/>
      </a:accent1>
      <a:accent2>
        <a:srgbClr val="E31836"/>
      </a:accent2>
      <a:accent3>
        <a:srgbClr val="8CBE3F"/>
      </a:accent3>
      <a:accent4>
        <a:srgbClr val="FFD200"/>
      </a:accent4>
      <a:accent5>
        <a:srgbClr val="D8D8D8"/>
      </a:accent5>
      <a:accent6>
        <a:srgbClr val="A5A5A5"/>
      </a:accent6>
      <a:hlink>
        <a:srgbClr val="005DAA"/>
      </a:hlink>
      <a:folHlink>
        <a:srgbClr val="8CBE3F"/>
      </a:folHlink>
    </a:clrScheme>
    <a:fontScheme name="Cabin">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E6CC607D012C4DBCA73C0BA25462C3" ma:contentTypeVersion="15" ma:contentTypeDescription="Create a new document." ma:contentTypeScope="" ma:versionID="b3f0d77ce6a05fcda098fd5b0c36e2ed">
  <xsd:schema xmlns:xsd="http://www.w3.org/2001/XMLSchema" xmlns:xs="http://www.w3.org/2001/XMLSchema" xmlns:p="http://schemas.microsoft.com/office/2006/metadata/properties" xmlns:ns2="8ab5eec4-cb58-4529-9ee1-be585354b19d" xmlns:ns3="066bd377-d093-42e5-bbec-cb90b90a20ca" targetNamespace="http://schemas.microsoft.com/office/2006/metadata/properties" ma:root="true" ma:fieldsID="1107a5f4df5c6f79e8ca7c9fc74e607c" ns2:_="" ns3:_="">
    <xsd:import namespace="8ab5eec4-cb58-4529-9ee1-be585354b19d"/>
    <xsd:import namespace="066bd377-d093-42e5-bbec-cb90b90a20c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5eec4-cb58-4529-9ee1-be585354b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1873d8a-e9ab-46a2-a730-ee64e7d3d5d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6bd377-d093-42e5-bbec-cb90b90a20c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3592edb-79df-4d79-b653-44556e02189e}" ma:internalName="TaxCatchAll" ma:showField="CatchAllData" ma:web="066bd377-d093-42e5-bbec-cb90b90a20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b5eec4-cb58-4529-9ee1-be585354b19d">
      <Terms xmlns="http://schemas.microsoft.com/office/infopath/2007/PartnerControls"/>
    </lcf76f155ced4ddcb4097134ff3c332f>
    <TaxCatchAll xmlns="066bd377-d093-42e5-bbec-cb90b90a20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9D4E0-D388-404D-86BA-BD82BB5E1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5eec4-cb58-4529-9ee1-be585354b19d"/>
    <ds:schemaRef ds:uri="066bd377-d093-42e5-bbec-cb90b90a20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1A62FB-E285-4698-A0F0-C64A87083C72}">
  <ds:schemaRefs>
    <ds:schemaRef ds:uri="http://schemas.microsoft.com/office/2006/metadata/properties"/>
    <ds:schemaRef ds:uri="http://schemas.microsoft.com/office/infopath/2007/PartnerControls"/>
    <ds:schemaRef ds:uri="http://schemas.microsoft.com/sharepoint/v3"/>
    <ds:schemaRef ds:uri="2eccb1e0-7633-4fbd-8111-b5e196f7d02f"/>
    <ds:schemaRef ds:uri="89b8b1aa-fa13-4925-ad6c-2d92c1ba75d5"/>
    <ds:schemaRef ds:uri="8ab5eec4-cb58-4529-9ee1-be585354b19d"/>
    <ds:schemaRef ds:uri="066bd377-d093-42e5-bbec-cb90b90a20ca"/>
  </ds:schemaRefs>
</ds:datastoreItem>
</file>

<file path=customXml/itemProps3.xml><?xml version="1.0" encoding="utf-8"?>
<ds:datastoreItem xmlns:ds="http://schemas.openxmlformats.org/officeDocument/2006/customXml" ds:itemID="{1D391950-63D9-4620-A068-70A3C0B438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 FRC Colour Theme</Template>
  <TotalTime>0</TotalTime>
  <Words>3787</Words>
  <Application>Microsoft Office PowerPoint</Application>
  <PresentationFormat>Widescreen</PresentationFormat>
  <Paragraphs>289</Paragraphs>
  <Slides>46</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46</vt:i4>
      </vt:variant>
    </vt:vector>
  </HeadingPairs>
  <TitlesOfParts>
    <vt:vector size="50" baseType="lpstr">
      <vt:lpstr>Arial</vt:lpstr>
      <vt:lpstr>Calibri</vt:lpstr>
      <vt:lpstr>1_FRC Colour Theme</vt:lpstr>
      <vt:lpstr>2_FRC Colour Theme</vt:lpstr>
      <vt:lpstr>PowerPoint Presentation</vt:lpstr>
      <vt:lpstr>PowerPoint Presentation</vt:lpstr>
      <vt:lpstr>Question 1: What is FDR?</vt:lpstr>
      <vt:lpstr>Question 2: What is an FDRP?</vt:lpstr>
      <vt:lpstr>Question 3: When is FDR required?</vt:lpstr>
      <vt:lpstr>Question 4: Why try FDR?</vt:lpstr>
      <vt:lpstr>Testimonial</vt:lpstr>
      <vt:lpstr>Question 5: What is the process for FDR?</vt:lpstr>
      <vt:lpstr>Step 1: Call</vt:lpstr>
      <vt:lpstr>Step 2: Assessment appointment</vt:lpstr>
      <vt:lpstr>Step 3: Information session</vt:lpstr>
      <vt:lpstr>Step 4: Second parent</vt:lpstr>
      <vt:lpstr>Step 5: Mediation</vt:lpstr>
      <vt:lpstr>Question 6: What happens in an FDR assessment?</vt:lpstr>
      <vt:lpstr>Question 6: What happens in an FDR assessment?</vt:lpstr>
      <vt:lpstr>Question 7: What type of families do your FRCs help?</vt:lpstr>
      <vt:lpstr>Question 8: What about safety?</vt:lpstr>
      <vt:lpstr>Question 9: If FDR is appropriate for a family,  what happens during an FDR session?</vt:lpstr>
      <vt:lpstr>Question 9: If FDR is appropriate for a family,  what happens during an FDR session?</vt:lpstr>
      <vt:lpstr>Question 10: What about family violence and FDR?</vt:lpstr>
      <vt:lpstr>Question 11: Am I going be to  forced into an agreement?</vt:lpstr>
      <vt:lpstr>Question 12: What is a Parenting Plan?</vt:lpstr>
      <vt:lpstr>Question 13: How are the interests  of children represented?</vt:lpstr>
      <vt:lpstr>Question 13: How are the interests  of children represented?</vt:lpstr>
      <vt:lpstr>Question 14: How can I best prepare for FDR?</vt:lpstr>
      <vt:lpstr>Question 15: What happens if an FDRP decides that FDR isn’t suitable for our situation?</vt:lpstr>
      <vt:lpstr>Question 16: How much does it cost?</vt:lpstr>
      <vt:lpstr>Question 17: How does FDR consider children’s different stages of development?</vt:lpstr>
      <vt:lpstr>Question 17: How does FDR consider children’s different stages of development?</vt:lpstr>
      <vt:lpstr>Question 17: How does FDR consider children’s different stages of development?</vt:lpstr>
      <vt:lpstr>Question 17: How does FDR consider children’s different stages of development?</vt:lpstr>
      <vt:lpstr>Question 18: What is property FDR?</vt:lpstr>
      <vt:lpstr>Question 18: What is property FDR?</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  Question 19 – What are some useful resources for me? </vt:lpstr>
      <vt:lpstr>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230</cp:revision>
  <dcterms:created xsi:type="dcterms:W3CDTF">2020-03-17T19:56:42Z</dcterms:created>
  <dcterms:modified xsi:type="dcterms:W3CDTF">2024-04-30T04:29:23Z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0x0101000BE6CC607D012C4DBCA73C0BA25462C3</vt:lpwstr>
  </property>
</Properties>
</file>